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17"/>
  </p:notesMasterIdLst>
  <p:handoutMasterIdLst>
    <p:handoutMasterId r:id="rId18"/>
  </p:handoutMasterIdLst>
  <p:sldIdLst>
    <p:sldId id="930" r:id="rId2"/>
    <p:sldId id="933" r:id="rId3"/>
    <p:sldId id="948" r:id="rId4"/>
    <p:sldId id="949" r:id="rId5"/>
    <p:sldId id="934" r:id="rId6"/>
    <p:sldId id="944" r:id="rId7"/>
    <p:sldId id="945" r:id="rId8"/>
    <p:sldId id="940" r:id="rId9"/>
    <p:sldId id="936" r:id="rId10"/>
    <p:sldId id="946" r:id="rId11"/>
    <p:sldId id="947" r:id="rId12"/>
    <p:sldId id="938" r:id="rId13"/>
    <p:sldId id="913" r:id="rId14"/>
    <p:sldId id="942" r:id="rId15"/>
    <p:sldId id="94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3" clrIdx="0">
    <p:extLst>
      <p:ext uri="{19B8F6BF-5375-455C-9EA6-DF929625EA0E}">
        <p15:presenceInfo xmlns:p15="http://schemas.microsoft.com/office/powerpoint/2012/main" userId=" sr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  <a:srgbClr val="B9AF9D"/>
    <a:srgbClr val="ACD1C9"/>
    <a:srgbClr val="D8CFB6"/>
    <a:srgbClr val="758187"/>
    <a:srgbClr val="929292"/>
    <a:srgbClr val="B6AF9D"/>
    <a:srgbClr val="021113"/>
    <a:srgbClr val="FEFEFE"/>
    <a:srgbClr val="0B1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8605" autoAdjust="0"/>
    <p:restoredTop sz="97013"/>
  </p:normalViewPr>
  <p:slideViewPr>
    <p:cSldViewPr snapToGrid="0" snapToObjects="1">
      <p:cViewPr varScale="1">
        <p:scale>
          <a:sx n="87" d="100"/>
          <a:sy n="87" d="100"/>
        </p:scale>
        <p:origin x="1022" y="7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275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pPr/>
              <a:t>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44683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0E75E3A-C0D6-41DF-A8CE-B80891B9A516}"/>
              </a:ext>
            </a:extLst>
          </p:cNvPr>
          <p:cNvSpPr/>
          <p:nvPr userDrawn="1"/>
        </p:nvSpPr>
        <p:spPr>
          <a:xfrm>
            <a:off x="11642724" y="6308727"/>
            <a:ext cx="368300" cy="36830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3C6570-3CA3-47B4-B4B3-7A9929FD6A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8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531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9697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DB5CB1-8721-4C17-A53B-54C39B0C7F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76771" y="2505193"/>
            <a:ext cx="2489200" cy="2489200"/>
          </a:xfrm>
          <a:custGeom>
            <a:avLst/>
            <a:gdLst>
              <a:gd name="connsiteX0" fmla="*/ 1244600 w 2489200"/>
              <a:gd name="connsiteY0" fmla="*/ 0 h 2489200"/>
              <a:gd name="connsiteX1" fmla="*/ 2489200 w 2489200"/>
              <a:gd name="connsiteY1" fmla="*/ 1244600 h 2489200"/>
              <a:gd name="connsiteX2" fmla="*/ 1244600 w 2489200"/>
              <a:gd name="connsiteY2" fmla="*/ 2489200 h 2489200"/>
              <a:gd name="connsiteX3" fmla="*/ 0 w 2489200"/>
              <a:gd name="connsiteY3" fmla="*/ 1244600 h 2489200"/>
              <a:gd name="connsiteX4" fmla="*/ 1244600 w 2489200"/>
              <a:gd name="connsiteY4" fmla="*/ 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200" h="2489200">
                <a:moveTo>
                  <a:pt x="1244600" y="0"/>
                </a:moveTo>
                <a:cubicBezTo>
                  <a:pt x="1931974" y="0"/>
                  <a:pt x="2489200" y="557226"/>
                  <a:pt x="2489200" y="1244600"/>
                </a:cubicBezTo>
                <a:cubicBezTo>
                  <a:pt x="2489200" y="1931974"/>
                  <a:pt x="1931974" y="2489200"/>
                  <a:pt x="1244600" y="2489200"/>
                </a:cubicBezTo>
                <a:cubicBezTo>
                  <a:pt x="557226" y="2489200"/>
                  <a:pt x="0" y="1931974"/>
                  <a:pt x="0" y="1244600"/>
                </a:cubicBezTo>
                <a:cubicBezTo>
                  <a:pt x="0" y="557226"/>
                  <a:pt x="557226" y="0"/>
                  <a:pt x="12446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5160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146E637-009C-4DD1-BE66-71A94C506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81550" y="0"/>
            <a:ext cx="7410450" cy="6858000"/>
          </a:xfrm>
          <a:custGeom>
            <a:avLst/>
            <a:gdLst>
              <a:gd name="connsiteX0" fmla="*/ 0 w 7410450"/>
              <a:gd name="connsiteY0" fmla="*/ 0 h 6858000"/>
              <a:gd name="connsiteX1" fmla="*/ 7410450 w 7410450"/>
              <a:gd name="connsiteY1" fmla="*/ 0 h 6858000"/>
              <a:gd name="connsiteX2" fmla="*/ 7410450 w 7410450"/>
              <a:gd name="connsiteY2" fmla="*/ 6858000 h 6858000"/>
              <a:gd name="connsiteX3" fmla="*/ 0 w 74104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450" h="6858000">
                <a:moveTo>
                  <a:pt x="0" y="0"/>
                </a:moveTo>
                <a:lnTo>
                  <a:pt x="7410450" y="0"/>
                </a:lnTo>
                <a:lnTo>
                  <a:pt x="74104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965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BBFBA7-335E-4BC6-9B00-9B869EBD7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80634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5D31C6-303C-419B-B637-3BA82C4CF0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1291249"/>
              <a:gd name="connsiteY0" fmla="*/ 0 h 3842226"/>
              <a:gd name="connsiteX1" fmla="*/ 11291249 w 11291249"/>
              <a:gd name="connsiteY1" fmla="*/ 0 h 3842226"/>
              <a:gd name="connsiteX2" fmla="*/ 11291249 w 11291249"/>
              <a:gd name="connsiteY2" fmla="*/ 3842226 h 3842226"/>
              <a:gd name="connsiteX3" fmla="*/ 0 w 11291249"/>
              <a:gd name="connsiteY3" fmla="*/ 3842226 h 384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1249" h="3842226">
                <a:moveTo>
                  <a:pt x="0" y="0"/>
                </a:moveTo>
                <a:lnTo>
                  <a:pt x="11291249" y="0"/>
                </a:lnTo>
                <a:lnTo>
                  <a:pt x="11291249" y="3842226"/>
                </a:lnTo>
                <a:lnTo>
                  <a:pt x="0" y="38422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908" y="6308727"/>
            <a:ext cx="368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156939B-5C1F-41BF-889A-E167D3CC0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65540" y="6359527"/>
            <a:ext cx="4114800" cy="263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/>
              <a:t>www.infographic.com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4048" r:id="rId2"/>
    <p:sldLayoutId id="2147484050" r:id="rId3"/>
    <p:sldLayoutId id="2147484052" r:id="rId4"/>
    <p:sldLayoutId id="2147484049" r:id="rId5"/>
    <p:sldLayoutId id="2147484051" r:id="rId6"/>
    <p:sldLayoutId id="2147484047" r:id="rId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94BC60-FC6C-4704-AD8A-EF78486A1360}"/>
              </a:ext>
            </a:extLst>
          </p:cNvPr>
          <p:cNvSpPr/>
          <p:nvPr/>
        </p:nvSpPr>
        <p:spPr>
          <a:xfrm>
            <a:off x="984091" y="-220982"/>
            <a:ext cx="6348694" cy="6050281"/>
          </a:xfrm>
          <a:prstGeom prst="ellipse">
            <a:avLst/>
          </a:prstGeom>
          <a:solidFill>
            <a:srgbClr val="D8CFB6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28">
            <a:extLst>
              <a:ext uri="{FF2B5EF4-FFF2-40B4-BE49-F238E27FC236}">
                <a16:creationId xmlns:a16="http://schemas.microsoft.com/office/drawing/2014/main" id="{B51239EC-C453-4FAC-9436-F1C4030E4B69}"/>
              </a:ext>
            </a:extLst>
          </p:cNvPr>
          <p:cNvSpPr txBox="1">
            <a:spLocks/>
          </p:cNvSpPr>
          <p:nvPr/>
        </p:nvSpPr>
        <p:spPr>
          <a:xfrm>
            <a:off x="4038600" y="3744471"/>
            <a:ext cx="4114800" cy="263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BY </a:t>
            </a:r>
            <a:r>
              <a:rPr lang="zh-TW" altLang="en-US" sz="2000" dirty="0" smtClean="0">
                <a:solidFill>
                  <a:schemeClr val="bg1"/>
                </a:solidFill>
              </a:rPr>
              <a:t>柏依辰</a:t>
            </a:r>
            <a:r>
              <a:rPr lang="en-US" altLang="zh-TW" sz="2000" dirty="0" smtClean="0">
                <a:solidFill>
                  <a:schemeClr val="bg1"/>
                </a:solidFill>
              </a:rPr>
              <a:t>|</a:t>
            </a:r>
            <a:r>
              <a:rPr lang="zh-TW" altLang="en-US" sz="2000" dirty="0" smtClean="0">
                <a:solidFill>
                  <a:schemeClr val="bg1"/>
                </a:solidFill>
              </a:rPr>
              <a:t>林修維</a:t>
            </a:r>
            <a:r>
              <a:rPr lang="en-US" altLang="zh-TW" sz="2000" dirty="0" smtClean="0">
                <a:solidFill>
                  <a:schemeClr val="bg1"/>
                </a:solidFill>
              </a:rPr>
              <a:t>|</a:t>
            </a:r>
            <a:r>
              <a:rPr lang="zh-TW" altLang="en-US" sz="2000" dirty="0" smtClean="0">
                <a:solidFill>
                  <a:schemeClr val="bg1"/>
                </a:solidFill>
              </a:rPr>
              <a:t>陳瑞成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4C94C-1EFC-43B0-B3D4-443719475F38}"/>
              </a:ext>
            </a:extLst>
          </p:cNvPr>
          <p:cNvSpPr txBox="1"/>
          <p:nvPr/>
        </p:nvSpPr>
        <p:spPr>
          <a:xfrm>
            <a:off x="0" y="3036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CAPSTONE </a:t>
            </a:r>
            <a:r>
              <a:rPr lang="en-US" sz="4000" b="1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PRESENTATION</a:t>
            </a:r>
            <a:endParaRPr lang="en-US" sz="40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DF3E42-8DA2-4D49-9E97-7FBD5929EBD8}"/>
              </a:ext>
            </a:extLst>
          </p:cNvPr>
          <p:cNvSpPr/>
          <p:nvPr/>
        </p:nvSpPr>
        <p:spPr>
          <a:xfrm>
            <a:off x="7753350" y="2184400"/>
            <a:ext cx="5073650" cy="5073650"/>
          </a:xfrm>
          <a:prstGeom prst="ellipse">
            <a:avLst/>
          </a:prstGeom>
          <a:solidFill>
            <a:srgbClr val="D8CFB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C4E035-48D7-4745-BB20-F77D4E2805B3}"/>
              </a:ext>
            </a:extLst>
          </p:cNvPr>
          <p:cNvSpPr/>
          <p:nvPr/>
        </p:nvSpPr>
        <p:spPr>
          <a:xfrm>
            <a:off x="8153400" y="1255271"/>
            <a:ext cx="2489200" cy="2489200"/>
          </a:xfrm>
          <a:prstGeom prst="ellipse">
            <a:avLst/>
          </a:prstGeom>
          <a:solidFill>
            <a:srgbClr val="B9AF9D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0CF3BF-6B48-441B-8197-AB14D7D75EFE}"/>
              </a:ext>
            </a:extLst>
          </p:cNvPr>
          <p:cNvSpPr/>
          <p:nvPr/>
        </p:nvSpPr>
        <p:spPr>
          <a:xfrm>
            <a:off x="-1307567" y="2664360"/>
            <a:ext cx="4711167" cy="4711167"/>
          </a:xfrm>
          <a:prstGeom prst="ellipse">
            <a:avLst/>
          </a:prstGeom>
          <a:solidFill>
            <a:srgbClr val="92929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3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C15801E-9613-44BA-83D9-0D006FEED1EB}"/>
              </a:ext>
            </a:extLst>
          </p:cNvPr>
          <p:cNvSpPr txBox="1"/>
          <p:nvPr/>
        </p:nvSpPr>
        <p:spPr>
          <a:xfrm>
            <a:off x="2922105" y="464558"/>
            <a:ext cx="75345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/>
                <a:ea typeface="微軟正黑體" pitchFamily="34" charset="-120"/>
              </a:rPr>
              <a:t>What did we meet &amp; learn?</a:t>
            </a:r>
            <a:endParaRPr 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Montserrat ExtraBold"/>
              <a:ea typeface="微軟正黑體" pitchFamily="34" charset="-120"/>
            </a:endParaRPr>
          </a:p>
        </p:txBody>
      </p:sp>
      <p:sp>
        <p:nvSpPr>
          <p:cNvPr id="29" name="Oval 57">
            <a:extLst>
              <a:ext uri="{FF2B5EF4-FFF2-40B4-BE49-F238E27FC236}">
                <a16:creationId xmlns:a16="http://schemas.microsoft.com/office/drawing/2014/main" id="{D145F253-46D8-4DA8-96AE-404483525C66}"/>
              </a:ext>
            </a:extLst>
          </p:cNvPr>
          <p:cNvSpPr/>
          <p:nvPr/>
        </p:nvSpPr>
        <p:spPr>
          <a:xfrm>
            <a:off x="1380405" y="1941763"/>
            <a:ext cx="2357439" cy="1153869"/>
          </a:xfrm>
          <a:prstGeom prst="ellipse">
            <a:avLst/>
          </a:prstGeom>
          <a:solidFill>
            <a:srgbClr val="B9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62">
            <a:extLst>
              <a:ext uri="{FF2B5EF4-FFF2-40B4-BE49-F238E27FC236}">
                <a16:creationId xmlns:a16="http://schemas.microsoft.com/office/drawing/2014/main" id="{1D0D3D69-CF16-411A-A46B-DD63011F19A9}"/>
              </a:ext>
            </a:extLst>
          </p:cNvPr>
          <p:cNvSpPr txBox="1"/>
          <p:nvPr/>
        </p:nvSpPr>
        <p:spPr>
          <a:xfrm>
            <a:off x="1732633" y="2152134"/>
            <a:ext cx="168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視 訊</a:t>
            </a:r>
            <a:endParaRPr lang="en-US" sz="4000" b="1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0" name="TextBox 36">
            <a:extLst>
              <a:ext uri="{FF2B5EF4-FFF2-40B4-BE49-F238E27FC236}">
                <a16:creationId xmlns:a16="http://schemas.microsoft.com/office/drawing/2014/main" id="{9B784C60-1FB7-4479-9C90-8A97155FA580}"/>
              </a:ext>
            </a:extLst>
          </p:cNvPr>
          <p:cNvSpPr txBox="1"/>
          <p:nvPr/>
        </p:nvSpPr>
        <p:spPr>
          <a:xfrm>
            <a:off x="4249139" y="1560343"/>
            <a:ext cx="6699730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 </a:t>
            </a:r>
            <a:r>
              <a:rPr lang="en-US" altLang="zh-TW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WebRTC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如何讓瀏覽器拿到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SSL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key 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 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RTMP: 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如何轉檔使得瀏覽器能夠播放。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 濾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鏡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如何使用廣播使所有使用者都能套用屬性。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＞程式語言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基礎的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html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javascript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9" name="Oval 57">
            <a:extLst>
              <a:ext uri="{FF2B5EF4-FFF2-40B4-BE49-F238E27FC236}">
                <a16:creationId xmlns:a16="http://schemas.microsoft.com/office/drawing/2014/main" id="{D145F253-46D8-4DA8-96AE-404483525C66}"/>
              </a:ext>
            </a:extLst>
          </p:cNvPr>
          <p:cNvSpPr/>
          <p:nvPr/>
        </p:nvSpPr>
        <p:spPr>
          <a:xfrm>
            <a:off x="1443354" y="4133748"/>
            <a:ext cx="2357439" cy="1153869"/>
          </a:xfrm>
          <a:prstGeom prst="ellipse">
            <a:avLst/>
          </a:prstGeom>
          <a:solidFill>
            <a:srgbClr val="B9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62">
            <a:extLst>
              <a:ext uri="{FF2B5EF4-FFF2-40B4-BE49-F238E27FC236}">
                <a16:creationId xmlns:a16="http://schemas.microsoft.com/office/drawing/2014/main" id="{1D0D3D69-CF16-411A-A46B-DD63011F19A9}"/>
              </a:ext>
            </a:extLst>
          </p:cNvPr>
          <p:cNvSpPr txBox="1"/>
          <p:nvPr/>
        </p:nvSpPr>
        <p:spPr>
          <a:xfrm>
            <a:off x="1615629" y="4344119"/>
            <a:ext cx="210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  <a:latin typeface="Montserrat ExtraBold"/>
                <a:ea typeface="微軟正黑體" pitchFamily="34" charset="-120"/>
              </a:rPr>
              <a:t>Server</a:t>
            </a:r>
            <a:endParaRPr lang="en-US" sz="4000" b="1" dirty="0">
              <a:solidFill>
                <a:schemeClr val="bg1">
                  <a:lumMod val="95000"/>
                </a:schemeClr>
              </a:solidFill>
              <a:latin typeface="Montserrat ExtraBold"/>
              <a:ea typeface="微軟正黑體" pitchFamily="34" charset="-120"/>
            </a:endParaRPr>
          </a:p>
        </p:txBody>
      </p:sp>
      <p:sp>
        <p:nvSpPr>
          <p:cNvPr id="64" name="TextBox 36">
            <a:extLst>
              <a:ext uri="{FF2B5EF4-FFF2-40B4-BE49-F238E27FC236}">
                <a16:creationId xmlns:a16="http://schemas.microsoft.com/office/drawing/2014/main" id="{9B784C60-1FB7-4479-9C90-8A97155FA580}"/>
              </a:ext>
            </a:extLst>
          </p:cNvPr>
          <p:cNvSpPr txBox="1"/>
          <p:nvPr/>
        </p:nvSpPr>
        <p:spPr>
          <a:xfrm>
            <a:off x="4249139" y="4023314"/>
            <a:ext cx="7787148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 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load balancing: 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學到</a:t>
            </a:r>
            <a:r>
              <a:rPr lang="en-US" altLang="zh-TW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nginx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load balancing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各種模式的演算法。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 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configuration file: 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學會如何撰寫、測試</a:t>
            </a:r>
            <a:r>
              <a:rPr lang="en-US" altLang="zh-TW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config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file 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＞學會架設</a:t>
            </a:r>
            <a:r>
              <a:rPr lang="en-US" altLang="zh-TW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Nginx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、控制網路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port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、安裝並設定</a:t>
            </a:r>
            <a:r>
              <a:rPr lang="en-US" altLang="zh-TW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php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-fpm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等套件。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207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57">
            <a:extLst>
              <a:ext uri="{FF2B5EF4-FFF2-40B4-BE49-F238E27FC236}">
                <a16:creationId xmlns:a16="http://schemas.microsoft.com/office/drawing/2014/main" id="{D145F253-46D8-4DA8-96AE-404483525C66}"/>
              </a:ext>
            </a:extLst>
          </p:cNvPr>
          <p:cNvSpPr/>
          <p:nvPr/>
        </p:nvSpPr>
        <p:spPr>
          <a:xfrm>
            <a:off x="1380405" y="1623715"/>
            <a:ext cx="2357439" cy="1153869"/>
          </a:xfrm>
          <a:prstGeom prst="ellipse">
            <a:avLst/>
          </a:prstGeom>
          <a:solidFill>
            <a:srgbClr val="B9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62">
            <a:extLst>
              <a:ext uri="{FF2B5EF4-FFF2-40B4-BE49-F238E27FC236}">
                <a16:creationId xmlns:a16="http://schemas.microsoft.com/office/drawing/2014/main" id="{1D0D3D69-CF16-411A-A46B-DD63011F19A9}"/>
              </a:ext>
            </a:extLst>
          </p:cNvPr>
          <p:cNvSpPr txBox="1"/>
          <p:nvPr/>
        </p:nvSpPr>
        <p:spPr>
          <a:xfrm>
            <a:off x="1732633" y="1834086"/>
            <a:ext cx="168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 頁</a:t>
            </a:r>
            <a:endParaRPr lang="en-US" sz="4000" b="1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0" name="TextBox 36">
            <a:extLst>
              <a:ext uri="{FF2B5EF4-FFF2-40B4-BE49-F238E27FC236}">
                <a16:creationId xmlns:a16="http://schemas.microsoft.com/office/drawing/2014/main" id="{9B784C60-1FB7-4479-9C90-8A97155FA580}"/>
              </a:ext>
            </a:extLst>
          </p:cNvPr>
          <p:cNvSpPr txBox="1"/>
          <p:nvPr/>
        </p:nvSpPr>
        <p:spPr>
          <a:xfrm>
            <a:off x="4186190" y="2008492"/>
            <a:ext cx="669973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＞學會使用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HTML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及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CSS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撰寫頁面。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9" name="Oval 57">
            <a:extLst>
              <a:ext uri="{FF2B5EF4-FFF2-40B4-BE49-F238E27FC236}">
                <a16:creationId xmlns:a16="http://schemas.microsoft.com/office/drawing/2014/main" id="{D145F253-46D8-4DA8-96AE-404483525C66}"/>
              </a:ext>
            </a:extLst>
          </p:cNvPr>
          <p:cNvSpPr/>
          <p:nvPr/>
        </p:nvSpPr>
        <p:spPr>
          <a:xfrm>
            <a:off x="1443354" y="3278994"/>
            <a:ext cx="2357439" cy="1153869"/>
          </a:xfrm>
          <a:prstGeom prst="ellipse">
            <a:avLst/>
          </a:prstGeom>
          <a:solidFill>
            <a:srgbClr val="B9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62">
            <a:extLst>
              <a:ext uri="{FF2B5EF4-FFF2-40B4-BE49-F238E27FC236}">
                <a16:creationId xmlns:a16="http://schemas.microsoft.com/office/drawing/2014/main" id="{1D0D3D69-CF16-411A-A46B-DD63011F19A9}"/>
              </a:ext>
            </a:extLst>
          </p:cNvPr>
          <p:cNvSpPr txBox="1"/>
          <p:nvPr/>
        </p:nvSpPr>
        <p:spPr>
          <a:xfrm>
            <a:off x="1615629" y="3489365"/>
            <a:ext cx="210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 err="1" smtClean="0">
                <a:solidFill>
                  <a:schemeClr val="bg1">
                    <a:lumMod val="95000"/>
                  </a:schemeClr>
                </a:solidFill>
                <a:latin typeface="Montserrat ExtraBold"/>
                <a:ea typeface="微軟正黑體" pitchFamily="34" charset="-120"/>
              </a:rPr>
              <a:t>Docker</a:t>
            </a:r>
            <a:endParaRPr lang="en-US" sz="4000" b="1" dirty="0">
              <a:solidFill>
                <a:schemeClr val="bg1">
                  <a:lumMod val="95000"/>
                </a:schemeClr>
              </a:solidFill>
              <a:latin typeface="Montserrat ExtraBold"/>
              <a:ea typeface="微軟正黑體" pitchFamily="34" charset="-120"/>
            </a:endParaRPr>
          </a:p>
        </p:txBody>
      </p:sp>
      <p:sp>
        <p:nvSpPr>
          <p:cNvPr id="64" name="TextBox 36">
            <a:extLst>
              <a:ext uri="{FF2B5EF4-FFF2-40B4-BE49-F238E27FC236}">
                <a16:creationId xmlns:a16="http://schemas.microsoft.com/office/drawing/2014/main" id="{9B784C60-1FB7-4479-9C90-8A97155FA580}"/>
              </a:ext>
            </a:extLst>
          </p:cNvPr>
          <p:cNvSpPr txBox="1"/>
          <p:nvPr/>
        </p:nvSpPr>
        <p:spPr>
          <a:xfrm>
            <a:off x="4249139" y="3058128"/>
            <a:ext cx="7787148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 如何啟動容器。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＞如何撰寫</a:t>
            </a:r>
            <a:r>
              <a:rPr lang="en-US" altLang="zh-TW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Dockerfile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docker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的網路知識。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Oval 57">
            <a:extLst>
              <a:ext uri="{FF2B5EF4-FFF2-40B4-BE49-F238E27FC236}">
                <a16:creationId xmlns:a16="http://schemas.microsoft.com/office/drawing/2014/main" id="{D145F253-46D8-4DA8-96AE-404483525C66}"/>
              </a:ext>
            </a:extLst>
          </p:cNvPr>
          <p:cNvSpPr/>
          <p:nvPr/>
        </p:nvSpPr>
        <p:spPr>
          <a:xfrm>
            <a:off x="1443354" y="5087906"/>
            <a:ext cx="2357439" cy="1153869"/>
          </a:xfrm>
          <a:prstGeom prst="ellipse">
            <a:avLst/>
          </a:prstGeom>
          <a:solidFill>
            <a:srgbClr val="B9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62">
            <a:extLst>
              <a:ext uri="{FF2B5EF4-FFF2-40B4-BE49-F238E27FC236}">
                <a16:creationId xmlns:a16="http://schemas.microsoft.com/office/drawing/2014/main" id="{1D0D3D69-CF16-411A-A46B-DD63011F19A9}"/>
              </a:ext>
            </a:extLst>
          </p:cNvPr>
          <p:cNvSpPr txBox="1"/>
          <p:nvPr/>
        </p:nvSpPr>
        <p:spPr>
          <a:xfrm>
            <a:off x="1615629" y="5298277"/>
            <a:ext cx="210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000" b="1" dirty="0" smtClean="0">
                <a:solidFill>
                  <a:schemeClr val="bg1">
                    <a:lumMod val="95000"/>
                  </a:schemeClr>
                </a:solidFill>
                <a:latin typeface="Montserrat ExtraBold"/>
                <a:ea typeface="微軟正黑體" pitchFamily="34" charset="-120"/>
              </a:rPr>
              <a:t>JS+PHP</a:t>
            </a:r>
            <a:endParaRPr lang="en-US" sz="4000" b="1" dirty="0">
              <a:solidFill>
                <a:schemeClr val="bg1">
                  <a:lumMod val="95000"/>
                </a:schemeClr>
              </a:solidFill>
              <a:latin typeface="Montserrat ExtraBold"/>
              <a:ea typeface="微軟正黑體" pitchFamily="34" charset="-120"/>
            </a:endParaRPr>
          </a:p>
        </p:txBody>
      </p:sp>
      <p:sp>
        <p:nvSpPr>
          <p:cNvPr id="11" name="TextBox 36">
            <a:extLst>
              <a:ext uri="{FF2B5EF4-FFF2-40B4-BE49-F238E27FC236}">
                <a16:creationId xmlns:a16="http://schemas.microsoft.com/office/drawing/2014/main" id="{9B784C60-1FB7-4479-9C90-8A97155FA580}"/>
              </a:ext>
            </a:extLst>
          </p:cNvPr>
          <p:cNvSpPr txBox="1"/>
          <p:nvPr/>
        </p:nvSpPr>
        <p:spPr>
          <a:xfrm>
            <a:off x="4249139" y="4867040"/>
            <a:ext cx="778714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＞學會用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JS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控制按鈕。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＞頁面切換以及控制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audio 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＞用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PHP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JS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更新網頁。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＞將資料除存在記事本中，達到同步的功能。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6C15801E-9613-44BA-83D9-0D006FEED1EB}"/>
              </a:ext>
            </a:extLst>
          </p:cNvPr>
          <p:cNvSpPr txBox="1"/>
          <p:nvPr/>
        </p:nvSpPr>
        <p:spPr>
          <a:xfrm>
            <a:off x="2922105" y="464558"/>
            <a:ext cx="75345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/>
                <a:ea typeface="微軟正黑體" pitchFamily="34" charset="-120"/>
              </a:rPr>
              <a:t>What did we meet &amp; learn?</a:t>
            </a:r>
            <a:endParaRPr 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Montserrat ExtraBold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207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9276" y="6308727"/>
            <a:ext cx="563564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D38D81-3233-4EBC-B1F3-A1A46DC6F5E4}"/>
              </a:ext>
            </a:extLst>
          </p:cNvPr>
          <p:cNvSpPr txBox="1"/>
          <p:nvPr/>
        </p:nvSpPr>
        <p:spPr>
          <a:xfrm>
            <a:off x="0" y="589864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</a:rPr>
              <a:t>SCHEDULE</a:t>
            </a:r>
            <a:endParaRPr 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C880E3-397D-4162-BA68-F4F44C9826F1}"/>
              </a:ext>
            </a:extLst>
          </p:cNvPr>
          <p:cNvSpPr/>
          <p:nvPr/>
        </p:nvSpPr>
        <p:spPr>
          <a:xfrm>
            <a:off x="1008895" y="1638300"/>
            <a:ext cx="2542275" cy="4670427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FF0F25-F75C-43AF-A2AB-60C4A6F9BE08}"/>
              </a:ext>
            </a:extLst>
          </p:cNvPr>
          <p:cNvSpPr/>
          <p:nvPr/>
        </p:nvSpPr>
        <p:spPr>
          <a:xfrm>
            <a:off x="3546163" y="1638300"/>
            <a:ext cx="2542275" cy="4670427"/>
          </a:xfrm>
          <a:prstGeom prst="rect">
            <a:avLst/>
          </a:prstGeom>
          <a:solidFill>
            <a:srgbClr val="B9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3CD312-39DD-4625-8E06-94547DD276F6}"/>
              </a:ext>
            </a:extLst>
          </p:cNvPr>
          <p:cNvSpPr/>
          <p:nvPr/>
        </p:nvSpPr>
        <p:spPr>
          <a:xfrm>
            <a:off x="6088438" y="1638300"/>
            <a:ext cx="2542275" cy="4670427"/>
          </a:xfrm>
          <a:prstGeom prst="rect">
            <a:avLst/>
          </a:prstGeom>
          <a:solidFill>
            <a:srgbClr val="D8C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7CC257-FDDD-4DF0-AADB-2A470A7A2B14}"/>
              </a:ext>
            </a:extLst>
          </p:cNvPr>
          <p:cNvSpPr/>
          <p:nvPr/>
        </p:nvSpPr>
        <p:spPr>
          <a:xfrm>
            <a:off x="8625706" y="1638300"/>
            <a:ext cx="2542275" cy="4670427"/>
          </a:xfrm>
          <a:prstGeom prst="rect">
            <a:avLst/>
          </a:prstGeom>
          <a:solidFill>
            <a:srgbClr val="AC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7E95E1-A1D3-4AE0-8B32-D05C24AF2A6D}"/>
              </a:ext>
            </a:extLst>
          </p:cNvPr>
          <p:cNvSpPr txBox="1"/>
          <p:nvPr/>
        </p:nvSpPr>
        <p:spPr>
          <a:xfrm>
            <a:off x="1008895" y="1922357"/>
            <a:ext cx="26235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Montserrat ExtraBold" panose="00000900000000000000" pitchFamily="50" charset="0"/>
              </a:rPr>
              <a:t>Sept.</a:t>
            </a:r>
            <a:endParaRPr lang="en-US" sz="45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50D8C4-1E2F-4FAC-B4F7-A3E729344B6A}"/>
              </a:ext>
            </a:extLst>
          </p:cNvPr>
          <p:cNvSpPr txBox="1"/>
          <p:nvPr/>
        </p:nvSpPr>
        <p:spPr>
          <a:xfrm>
            <a:off x="3777055" y="1969108"/>
            <a:ext cx="21566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Montserrat ExtraBold" panose="00000900000000000000" pitchFamily="50" charset="0"/>
              </a:rPr>
              <a:t>Oct.</a:t>
            </a:r>
            <a:endParaRPr lang="en-US" sz="45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EBF71B-403B-4141-8DC1-1CC74392E76C}"/>
              </a:ext>
            </a:extLst>
          </p:cNvPr>
          <p:cNvSpPr txBox="1"/>
          <p:nvPr/>
        </p:nvSpPr>
        <p:spPr>
          <a:xfrm>
            <a:off x="6373491" y="2018803"/>
            <a:ext cx="22522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Montserrat ExtraBold" panose="00000900000000000000" pitchFamily="50" charset="0"/>
              </a:rPr>
              <a:t>Nov.</a:t>
            </a:r>
            <a:endParaRPr lang="en-US" sz="45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D9AFB8-7388-47AE-9200-1871B71EA233}"/>
              </a:ext>
            </a:extLst>
          </p:cNvPr>
          <p:cNvSpPr txBox="1"/>
          <p:nvPr/>
        </p:nvSpPr>
        <p:spPr>
          <a:xfrm>
            <a:off x="8943307" y="2018803"/>
            <a:ext cx="22246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Montserrat ExtraBold" panose="00000900000000000000" pitchFamily="50" charset="0"/>
              </a:rPr>
              <a:t>Dec.</a:t>
            </a:r>
            <a:endParaRPr lang="en-US" sz="45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id="{BA7E95E1-A1D3-4AE0-8B32-D05C24AF2A6D}"/>
              </a:ext>
            </a:extLst>
          </p:cNvPr>
          <p:cNvSpPr txBox="1"/>
          <p:nvPr/>
        </p:nvSpPr>
        <p:spPr>
          <a:xfrm>
            <a:off x="1008895" y="3011560"/>
            <a:ext cx="2623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＞了解串流平台的背景知識</a:t>
            </a:r>
            <a:endParaRPr lang="en-US" altLang="zh-TW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＞熟悉</a:t>
            </a:r>
            <a:r>
              <a:rPr lang="en-US" altLang="zh-TW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AWS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的使用</a:t>
            </a:r>
            <a:endParaRPr lang="en-US" altLang="zh-TW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＞了解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WebRTC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的背景知識</a:t>
            </a:r>
            <a:endParaRPr lang="en-US" altLang="zh-TW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＞解決分工問題</a:t>
            </a:r>
            <a:endParaRPr lang="zh-TW" alt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TextBox 39">
            <a:extLst>
              <a:ext uri="{FF2B5EF4-FFF2-40B4-BE49-F238E27FC236}">
                <a16:creationId xmlns:a16="http://schemas.microsoft.com/office/drawing/2014/main" id="{BA7E95E1-A1D3-4AE0-8B32-D05C24AF2A6D}"/>
              </a:ext>
            </a:extLst>
          </p:cNvPr>
          <p:cNvSpPr txBox="1"/>
          <p:nvPr/>
        </p:nvSpPr>
        <p:spPr>
          <a:xfrm>
            <a:off x="3602639" y="3011560"/>
            <a:ext cx="26235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＞透過</a:t>
            </a:r>
            <a:r>
              <a:rPr 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RTMP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視訊</a:t>
            </a:r>
          </a:p>
          <a:p>
            <a:endParaRPr lang="zh-TW" altLang="en-US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＞透過</a:t>
            </a:r>
            <a:r>
              <a:rPr lang="en-US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WebRTC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視訊</a:t>
            </a:r>
            <a:endParaRPr lang="en-US" altLang="zh-TW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＞將</a:t>
            </a:r>
            <a:r>
              <a:rPr 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RTMP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容器化</a:t>
            </a:r>
            <a:endParaRPr lang="en-US" altLang="zh-TW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" name="TextBox 39">
            <a:extLst>
              <a:ext uri="{FF2B5EF4-FFF2-40B4-BE49-F238E27FC236}">
                <a16:creationId xmlns:a16="http://schemas.microsoft.com/office/drawing/2014/main" id="{BA7E95E1-A1D3-4AE0-8B32-D05C24AF2A6D}"/>
              </a:ext>
            </a:extLst>
          </p:cNvPr>
          <p:cNvSpPr txBox="1"/>
          <p:nvPr/>
        </p:nvSpPr>
        <p:spPr>
          <a:xfrm>
            <a:off x="6146688" y="3011560"/>
            <a:ext cx="26235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＞實現聊天室功能</a:t>
            </a:r>
          </a:p>
          <a:p>
            <a:endParaRPr lang="zh-TW" altLang="en-US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＞實現打賞功能</a:t>
            </a:r>
            <a:endParaRPr lang="en-US" altLang="zh-TW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＞將</a:t>
            </a:r>
            <a:r>
              <a:rPr lang="en-US" sz="20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WebRTC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容器化</a:t>
            </a:r>
          </a:p>
        </p:txBody>
      </p:sp>
      <p:sp>
        <p:nvSpPr>
          <p:cNvPr id="29" name="TextBox 39">
            <a:extLst>
              <a:ext uri="{FF2B5EF4-FFF2-40B4-BE49-F238E27FC236}">
                <a16:creationId xmlns:a16="http://schemas.microsoft.com/office/drawing/2014/main" id="{BA7E95E1-A1D3-4AE0-8B32-D05C24AF2A6D}"/>
              </a:ext>
            </a:extLst>
          </p:cNvPr>
          <p:cNvSpPr txBox="1"/>
          <p:nvPr/>
        </p:nvSpPr>
        <p:spPr>
          <a:xfrm>
            <a:off x="8630713" y="3011560"/>
            <a:ext cx="2623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＞字幕呈現</a:t>
            </a:r>
          </a:p>
          <a:p>
            <a:endParaRPr lang="zh-TW" altLang="en-US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＞負載平衡</a:t>
            </a:r>
            <a:endParaRPr lang="en-US" altLang="zh-TW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＞背景音</a:t>
            </a:r>
            <a:endParaRPr lang="en-US" altLang="zh-TW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＞濾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鏡</a:t>
            </a:r>
            <a:endParaRPr lang="en-US" altLang="zh-TW" sz="20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＞版面配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置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87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9276" y="6308727"/>
            <a:ext cx="563564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D38D81-3233-4EBC-B1F3-A1A46DC6F5E4}"/>
              </a:ext>
            </a:extLst>
          </p:cNvPr>
          <p:cNvSpPr txBox="1"/>
          <p:nvPr/>
        </p:nvSpPr>
        <p:spPr>
          <a:xfrm>
            <a:off x="0" y="256954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分</a:t>
            </a:r>
            <a:r>
              <a:rPr lang="en-US" altLang="zh-TW" sz="35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zh-TW" altLang="en-US" sz="35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工</a:t>
            </a:r>
            <a:endParaRPr lang="en-US" sz="35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7" name="Picture 3" descr="C:\Users\po890\OneDrive\文件\AAB789CC-872F-463D-AD9C-381E9EA06A5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041" y="1038685"/>
            <a:ext cx="3154680" cy="3154680"/>
          </a:xfrm>
          <a:prstGeom prst="ellipse">
            <a:avLst/>
          </a:prstGeom>
          <a:noFill/>
        </p:spPr>
      </p:pic>
      <p:pic>
        <p:nvPicPr>
          <p:cNvPr id="36" name="圖片 35" descr="7E4EC781-720B-4BAA-9293-2DD8A9E4794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531" y="1038685"/>
            <a:ext cx="3226904" cy="3226904"/>
          </a:xfrm>
          <a:prstGeom prst="ellipse">
            <a:avLst/>
          </a:prstGeom>
        </p:spPr>
      </p:pic>
      <p:pic>
        <p:nvPicPr>
          <p:cNvPr id="37" name="圖片 36" descr="E74CB6D8-0DCF-414C-BF76-C4C38D2579D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374" y="1055250"/>
            <a:ext cx="3210339" cy="3210339"/>
          </a:xfrm>
          <a:prstGeom prst="ellipse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1112840" y="4433367"/>
            <a:ext cx="1300356" cy="2866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latin typeface="Montserrat Light"/>
              </a:rPr>
              <a:t>RTMP</a:t>
            </a:r>
          </a:p>
          <a:p>
            <a:pPr algn="ctr">
              <a:lnSpc>
                <a:spcPct val="150000"/>
              </a:lnSpc>
            </a:pPr>
            <a:r>
              <a:rPr lang="en-US" sz="2400" dirty="0" err="1" smtClean="0">
                <a:latin typeface="Montserrat Light"/>
              </a:rPr>
              <a:t>WebRTC</a:t>
            </a:r>
            <a:endParaRPr lang="en-US" sz="2400" dirty="0" smtClean="0">
              <a:latin typeface="Montserrat Light"/>
            </a:endParaRPr>
          </a:p>
          <a:p>
            <a:pPr algn="ctr">
              <a:lnSpc>
                <a:spcPct val="150000"/>
              </a:lnSpc>
            </a:pPr>
            <a:r>
              <a:rPr lang="en-US" sz="2400" dirty="0" err="1" smtClean="0">
                <a:latin typeface="Montserrat Light"/>
              </a:rPr>
              <a:t>Docker</a:t>
            </a:r>
            <a:endParaRPr lang="en-US" sz="2400" dirty="0" smtClean="0">
              <a:latin typeface="Montserrat Light"/>
            </a:endParaRPr>
          </a:p>
          <a:p>
            <a:pPr algn="ctr">
              <a:lnSpc>
                <a:spcPct val="150000"/>
              </a:lnSpc>
            </a:pPr>
            <a:r>
              <a:rPr lang="en-US" sz="2400" dirty="0" smtClean="0">
                <a:latin typeface="Montserrat Light"/>
              </a:rPr>
              <a:t>Filter</a:t>
            </a:r>
          </a:p>
          <a:p>
            <a:pPr algn="ctr">
              <a:lnSpc>
                <a:spcPct val="150000"/>
              </a:lnSpc>
            </a:pPr>
            <a:endParaRPr lang="zh-TW" altLang="en-US" sz="2800" dirty="0">
              <a:latin typeface="Montserrat Light"/>
              <a:ea typeface="微軟正黑體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181259" y="4433367"/>
            <a:ext cx="18582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Montserrat Light"/>
                <a:ea typeface="微軟正黑體" pitchFamily="34" charset="-120"/>
              </a:rPr>
              <a:t>Chat room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Montserrat Light"/>
                <a:ea typeface="微軟正黑體" pitchFamily="34" charset="-120"/>
              </a:rPr>
              <a:t>Donation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Montserrat Light"/>
                <a:ea typeface="微軟正黑體" pitchFamily="34" charset="-120"/>
              </a:rPr>
              <a:t>Caption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Montserrat Light"/>
                <a:ea typeface="微軟正黑體" pitchFamily="34" charset="-120"/>
              </a:rPr>
              <a:t>Layout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9388825" y="4433367"/>
            <a:ext cx="22300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Montserrat Light"/>
                <a:ea typeface="微軟正黑體" pitchFamily="34" charset="-120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Montserrat Light"/>
                <a:ea typeface="微軟正黑體" pitchFamily="34" charset="-120"/>
              </a:rPr>
              <a:t>HTML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Montserrat Light"/>
                <a:ea typeface="微軟正黑體" pitchFamily="34" charset="-120"/>
              </a:rPr>
              <a:t>LOGO design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 smtClean="0">
                <a:latin typeface="Montserrat Light"/>
                <a:ea typeface="微軟正黑體" pitchFamily="34" charset="-120"/>
              </a:rPr>
              <a:t>Animation</a:t>
            </a:r>
            <a:endParaRPr lang="en-US" altLang="zh-TW" sz="2400" dirty="0" smtClean="0">
              <a:latin typeface="Montserrat Light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48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E1BE739-D888-4754-8F0E-6AB2BB084B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5" name="TextBox 62">
            <a:extLst>
              <a:ext uri="{FF2B5EF4-FFF2-40B4-BE49-F238E27FC236}">
                <a16:creationId xmlns:a16="http://schemas.microsoft.com/office/drawing/2014/main" id="{B409EEDB-19D6-4557-AFF7-D398C512E0BD}"/>
              </a:ext>
            </a:extLst>
          </p:cNvPr>
          <p:cNvSpPr txBox="1"/>
          <p:nvPr/>
        </p:nvSpPr>
        <p:spPr>
          <a:xfrm>
            <a:off x="5783655" y="425986"/>
            <a:ext cx="255391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0" b="1" dirty="0">
                <a:solidFill>
                  <a:schemeClr val="bg1">
                    <a:lumMod val="50000"/>
                  </a:schemeClr>
                </a:solidFill>
                <a:latin typeface="Montserrat Black" panose="00000A00000000000000" pitchFamily="50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9AE7-C2C3-4F36-A449-324A496B53D1}"/>
              </a:ext>
            </a:extLst>
          </p:cNvPr>
          <p:cNvSpPr txBox="1"/>
          <p:nvPr/>
        </p:nvSpPr>
        <p:spPr>
          <a:xfrm>
            <a:off x="3053177" y="3819222"/>
            <a:ext cx="38048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mtClean="0">
                <a:solidFill>
                  <a:schemeClr val="bg1"/>
                </a:solidFill>
                <a:latin typeface="Montserrat ExtraBold" panose="00000900000000000000" pitchFamily="50" charset="0"/>
              </a:rPr>
              <a:t>Any </a:t>
            </a:r>
            <a:endParaRPr lang="en-US" sz="35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  <a:p>
            <a:r>
              <a:rPr lang="en-US" sz="35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4293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9AE7-C2C3-4F36-A449-324A496B53D1}"/>
              </a:ext>
            </a:extLst>
          </p:cNvPr>
          <p:cNvSpPr txBox="1"/>
          <p:nvPr/>
        </p:nvSpPr>
        <p:spPr>
          <a:xfrm>
            <a:off x="3696823" y="2998113"/>
            <a:ext cx="47983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758187"/>
                </a:solidFill>
                <a:latin typeface="Montserrat ExtraBold" panose="00000900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147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F75857-C9C5-4E86-8FC1-AEBD12877CE1}"/>
              </a:ext>
            </a:extLst>
          </p:cNvPr>
          <p:cNvGrpSpPr/>
          <p:nvPr/>
        </p:nvGrpSpPr>
        <p:grpSpPr>
          <a:xfrm>
            <a:off x="5230283" y="821030"/>
            <a:ext cx="1651429" cy="1618567"/>
            <a:chOff x="5983288" y="1720850"/>
            <a:chExt cx="957263" cy="938213"/>
          </a:xfrm>
          <a:solidFill>
            <a:schemeClr val="bg1"/>
          </a:solidFill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23F0FF1F-705C-40A6-9A91-1D20D015C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3288" y="1720850"/>
              <a:ext cx="957263" cy="938213"/>
            </a:xfrm>
            <a:custGeom>
              <a:avLst/>
              <a:gdLst>
                <a:gd name="T0" fmla="*/ 354 w 603"/>
                <a:gd name="T1" fmla="*/ 352 h 591"/>
                <a:gd name="T2" fmla="*/ 522 w 603"/>
                <a:gd name="T3" fmla="*/ 183 h 591"/>
                <a:gd name="T4" fmla="*/ 603 w 603"/>
                <a:gd name="T5" fmla="*/ 264 h 591"/>
                <a:gd name="T6" fmla="*/ 437 w 603"/>
                <a:gd name="T7" fmla="*/ 432 h 591"/>
                <a:gd name="T8" fmla="*/ 354 w 603"/>
                <a:gd name="T9" fmla="*/ 352 h 591"/>
                <a:gd name="T10" fmla="*/ 339 w 603"/>
                <a:gd name="T11" fmla="*/ 411 h 591"/>
                <a:gd name="T12" fmla="*/ 327 w 603"/>
                <a:gd name="T13" fmla="*/ 461 h 591"/>
                <a:gd name="T14" fmla="*/ 377 w 603"/>
                <a:gd name="T15" fmla="*/ 449 h 591"/>
                <a:gd name="T16" fmla="*/ 339 w 603"/>
                <a:gd name="T17" fmla="*/ 411 h 591"/>
                <a:gd name="T18" fmla="*/ 439 w 603"/>
                <a:gd name="T19" fmla="*/ 458 h 591"/>
                <a:gd name="T20" fmla="*/ 477 w 603"/>
                <a:gd name="T21" fmla="*/ 420 h 591"/>
                <a:gd name="T22" fmla="*/ 477 w 603"/>
                <a:gd name="T23" fmla="*/ 591 h 591"/>
                <a:gd name="T24" fmla="*/ 0 w 603"/>
                <a:gd name="T25" fmla="*/ 591 h 591"/>
                <a:gd name="T26" fmla="*/ 0 w 603"/>
                <a:gd name="T27" fmla="*/ 161 h 591"/>
                <a:gd name="T28" fmla="*/ 152 w 603"/>
                <a:gd name="T29" fmla="*/ 0 h 591"/>
                <a:gd name="T30" fmla="*/ 477 w 603"/>
                <a:gd name="T31" fmla="*/ 0 h 591"/>
                <a:gd name="T32" fmla="*/ 477 w 603"/>
                <a:gd name="T33" fmla="*/ 202 h 591"/>
                <a:gd name="T34" fmla="*/ 439 w 603"/>
                <a:gd name="T35" fmla="*/ 240 h 591"/>
                <a:gd name="T36" fmla="*/ 439 w 603"/>
                <a:gd name="T37" fmla="*/ 38 h 591"/>
                <a:gd name="T38" fmla="*/ 176 w 603"/>
                <a:gd name="T39" fmla="*/ 38 h 591"/>
                <a:gd name="T40" fmla="*/ 176 w 603"/>
                <a:gd name="T41" fmla="*/ 178 h 591"/>
                <a:gd name="T42" fmla="*/ 35 w 603"/>
                <a:gd name="T43" fmla="*/ 178 h 591"/>
                <a:gd name="T44" fmla="*/ 35 w 603"/>
                <a:gd name="T45" fmla="*/ 553 h 591"/>
                <a:gd name="T46" fmla="*/ 439 w 603"/>
                <a:gd name="T47" fmla="*/ 553 h 591"/>
                <a:gd name="T48" fmla="*/ 439 w 603"/>
                <a:gd name="T49" fmla="*/ 458 h 591"/>
                <a:gd name="T50" fmla="*/ 71 w 603"/>
                <a:gd name="T51" fmla="*/ 140 h 591"/>
                <a:gd name="T52" fmla="*/ 140 w 603"/>
                <a:gd name="T53" fmla="*/ 140 h 591"/>
                <a:gd name="T54" fmla="*/ 140 w 603"/>
                <a:gd name="T55" fmla="*/ 69 h 591"/>
                <a:gd name="T56" fmla="*/ 71 w 603"/>
                <a:gd name="T57" fmla="*/ 140 h 591"/>
                <a:gd name="T58" fmla="*/ 392 w 603"/>
                <a:gd name="T59" fmla="*/ 285 h 591"/>
                <a:gd name="T60" fmla="*/ 392 w 603"/>
                <a:gd name="T61" fmla="*/ 280 h 591"/>
                <a:gd name="T62" fmla="*/ 81 w 603"/>
                <a:gd name="T63" fmla="*/ 280 h 591"/>
                <a:gd name="T64" fmla="*/ 81 w 603"/>
                <a:gd name="T65" fmla="*/ 323 h 591"/>
                <a:gd name="T66" fmla="*/ 356 w 603"/>
                <a:gd name="T67" fmla="*/ 323 h 591"/>
                <a:gd name="T68" fmla="*/ 392 w 603"/>
                <a:gd name="T69" fmla="*/ 285 h 591"/>
                <a:gd name="T70" fmla="*/ 332 w 603"/>
                <a:gd name="T71" fmla="*/ 363 h 591"/>
                <a:gd name="T72" fmla="*/ 81 w 603"/>
                <a:gd name="T73" fmla="*/ 363 h 591"/>
                <a:gd name="T74" fmla="*/ 81 w 603"/>
                <a:gd name="T75" fmla="*/ 404 h 591"/>
                <a:gd name="T76" fmla="*/ 320 w 603"/>
                <a:gd name="T77" fmla="*/ 404 h 591"/>
                <a:gd name="T78" fmla="*/ 332 w 603"/>
                <a:gd name="T79" fmla="*/ 363 h 591"/>
                <a:gd name="T80" fmla="*/ 81 w 603"/>
                <a:gd name="T81" fmla="*/ 489 h 591"/>
                <a:gd name="T82" fmla="*/ 299 w 603"/>
                <a:gd name="T83" fmla="*/ 489 h 591"/>
                <a:gd name="T84" fmla="*/ 311 w 603"/>
                <a:gd name="T85" fmla="*/ 449 h 591"/>
                <a:gd name="T86" fmla="*/ 81 w 603"/>
                <a:gd name="T87" fmla="*/ 449 h 591"/>
                <a:gd name="T88" fmla="*/ 81 w 603"/>
                <a:gd name="T89" fmla="*/ 489 h 591"/>
                <a:gd name="T90" fmla="*/ 81 w 603"/>
                <a:gd name="T91" fmla="*/ 489 h 591"/>
                <a:gd name="T92" fmla="*/ 81 w 603"/>
                <a:gd name="T93" fmla="*/ 4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3" h="591">
                  <a:moveTo>
                    <a:pt x="354" y="352"/>
                  </a:moveTo>
                  <a:lnTo>
                    <a:pt x="522" y="183"/>
                  </a:lnTo>
                  <a:lnTo>
                    <a:pt x="603" y="264"/>
                  </a:lnTo>
                  <a:lnTo>
                    <a:pt x="437" y="432"/>
                  </a:lnTo>
                  <a:lnTo>
                    <a:pt x="354" y="352"/>
                  </a:lnTo>
                  <a:close/>
                  <a:moveTo>
                    <a:pt x="339" y="411"/>
                  </a:moveTo>
                  <a:lnTo>
                    <a:pt x="327" y="461"/>
                  </a:lnTo>
                  <a:lnTo>
                    <a:pt x="377" y="449"/>
                  </a:lnTo>
                  <a:lnTo>
                    <a:pt x="339" y="411"/>
                  </a:lnTo>
                  <a:close/>
                  <a:moveTo>
                    <a:pt x="439" y="458"/>
                  </a:moveTo>
                  <a:lnTo>
                    <a:pt x="477" y="420"/>
                  </a:lnTo>
                  <a:lnTo>
                    <a:pt x="477" y="591"/>
                  </a:lnTo>
                  <a:lnTo>
                    <a:pt x="0" y="591"/>
                  </a:lnTo>
                  <a:lnTo>
                    <a:pt x="0" y="161"/>
                  </a:lnTo>
                  <a:lnTo>
                    <a:pt x="152" y="0"/>
                  </a:lnTo>
                  <a:lnTo>
                    <a:pt x="477" y="0"/>
                  </a:lnTo>
                  <a:lnTo>
                    <a:pt x="477" y="202"/>
                  </a:lnTo>
                  <a:lnTo>
                    <a:pt x="439" y="240"/>
                  </a:lnTo>
                  <a:lnTo>
                    <a:pt x="439" y="38"/>
                  </a:lnTo>
                  <a:lnTo>
                    <a:pt x="176" y="38"/>
                  </a:lnTo>
                  <a:lnTo>
                    <a:pt x="176" y="178"/>
                  </a:lnTo>
                  <a:lnTo>
                    <a:pt x="35" y="178"/>
                  </a:lnTo>
                  <a:lnTo>
                    <a:pt x="35" y="553"/>
                  </a:lnTo>
                  <a:lnTo>
                    <a:pt x="439" y="553"/>
                  </a:lnTo>
                  <a:lnTo>
                    <a:pt x="439" y="458"/>
                  </a:lnTo>
                  <a:close/>
                  <a:moveTo>
                    <a:pt x="71" y="140"/>
                  </a:moveTo>
                  <a:lnTo>
                    <a:pt x="140" y="140"/>
                  </a:lnTo>
                  <a:lnTo>
                    <a:pt x="140" y="69"/>
                  </a:lnTo>
                  <a:lnTo>
                    <a:pt x="71" y="140"/>
                  </a:lnTo>
                  <a:close/>
                  <a:moveTo>
                    <a:pt x="392" y="285"/>
                  </a:moveTo>
                  <a:lnTo>
                    <a:pt x="392" y="280"/>
                  </a:lnTo>
                  <a:lnTo>
                    <a:pt x="81" y="280"/>
                  </a:lnTo>
                  <a:lnTo>
                    <a:pt x="81" y="323"/>
                  </a:lnTo>
                  <a:lnTo>
                    <a:pt x="356" y="323"/>
                  </a:lnTo>
                  <a:lnTo>
                    <a:pt x="392" y="285"/>
                  </a:lnTo>
                  <a:close/>
                  <a:moveTo>
                    <a:pt x="332" y="363"/>
                  </a:moveTo>
                  <a:lnTo>
                    <a:pt x="81" y="363"/>
                  </a:lnTo>
                  <a:lnTo>
                    <a:pt x="81" y="404"/>
                  </a:lnTo>
                  <a:lnTo>
                    <a:pt x="320" y="404"/>
                  </a:lnTo>
                  <a:lnTo>
                    <a:pt x="332" y="363"/>
                  </a:lnTo>
                  <a:close/>
                  <a:moveTo>
                    <a:pt x="81" y="489"/>
                  </a:moveTo>
                  <a:lnTo>
                    <a:pt x="299" y="489"/>
                  </a:lnTo>
                  <a:lnTo>
                    <a:pt x="311" y="449"/>
                  </a:lnTo>
                  <a:lnTo>
                    <a:pt x="81" y="449"/>
                  </a:lnTo>
                  <a:lnTo>
                    <a:pt x="81" y="489"/>
                  </a:lnTo>
                  <a:close/>
                  <a:moveTo>
                    <a:pt x="81" y="489"/>
                  </a:moveTo>
                  <a:lnTo>
                    <a:pt x="81" y="4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6101AAB6-0AD6-4F41-AF27-38D60B6A7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3288" y="1720850"/>
              <a:ext cx="957263" cy="938213"/>
            </a:xfrm>
            <a:custGeom>
              <a:avLst/>
              <a:gdLst>
                <a:gd name="T0" fmla="*/ 354 w 603"/>
                <a:gd name="T1" fmla="*/ 352 h 591"/>
                <a:gd name="T2" fmla="*/ 522 w 603"/>
                <a:gd name="T3" fmla="*/ 183 h 591"/>
                <a:gd name="T4" fmla="*/ 603 w 603"/>
                <a:gd name="T5" fmla="*/ 264 h 591"/>
                <a:gd name="T6" fmla="*/ 437 w 603"/>
                <a:gd name="T7" fmla="*/ 432 h 591"/>
                <a:gd name="T8" fmla="*/ 354 w 603"/>
                <a:gd name="T9" fmla="*/ 352 h 591"/>
                <a:gd name="T10" fmla="*/ 339 w 603"/>
                <a:gd name="T11" fmla="*/ 411 h 591"/>
                <a:gd name="T12" fmla="*/ 327 w 603"/>
                <a:gd name="T13" fmla="*/ 461 h 591"/>
                <a:gd name="T14" fmla="*/ 377 w 603"/>
                <a:gd name="T15" fmla="*/ 449 h 591"/>
                <a:gd name="T16" fmla="*/ 339 w 603"/>
                <a:gd name="T17" fmla="*/ 411 h 591"/>
                <a:gd name="T18" fmla="*/ 439 w 603"/>
                <a:gd name="T19" fmla="*/ 458 h 591"/>
                <a:gd name="T20" fmla="*/ 477 w 603"/>
                <a:gd name="T21" fmla="*/ 420 h 591"/>
                <a:gd name="T22" fmla="*/ 477 w 603"/>
                <a:gd name="T23" fmla="*/ 591 h 591"/>
                <a:gd name="T24" fmla="*/ 0 w 603"/>
                <a:gd name="T25" fmla="*/ 591 h 591"/>
                <a:gd name="T26" fmla="*/ 0 w 603"/>
                <a:gd name="T27" fmla="*/ 161 h 591"/>
                <a:gd name="T28" fmla="*/ 152 w 603"/>
                <a:gd name="T29" fmla="*/ 0 h 591"/>
                <a:gd name="T30" fmla="*/ 477 w 603"/>
                <a:gd name="T31" fmla="*/ 0 h 591"/>
                <a:gd name="T32" fmla="*/ 477 w 603"/>
                <a:gd name="T33" fmla="*/ 202 h 591"/>
                <a:gd name="T34" fmla="*/ 439 w 603"/>
                <a:gd name="T35" fmla="*/ 240 h 591"/>
                <a:gd name="T36" fmla="*/ 439 w 603"/>
                <a:gd name="T37" fmla="*/ 38 h 591"/>
                <a:gd name="T38" fmla="*/ 176 w 603"/>
                <a:gd name="T39" fmla="*/ 38 h 591"/>
                <a:gd name="T40" fmla="*/ 176 w 603"/>
                <a:gd name="T41" fmla="*/ 178 h 591"/>
                <a:gd name="T42" fmla="*/ 35 w 603"/>
                <a:gd name="T43" fmla="*/ 178 h 591"/>
                <a:gd name="T44" fmla="*/ 35 w 603"/>
                <a:gd name="T45" fmla="*/ 553 h 591"/>
                <a:gd name="T46" fmla="*/ 439 w 603"/>
                <a:gd name="T47" fmla="*/ 553 h 591"/>
                <a:gd name="T48" fmla="*/ 439 w 603"/>
                <a:gd name="T49" fmla="*/ 458 h 591"/>
                <a:gd name="T50" fmla="*/ 71 w 603"/>
                <a:gd name="T51" fmla="*/ 140 h 591"/>
                <a:gd name="T52" fmla="*/ 140 w 603"/>
                <a:gd name="T53" fmla="*/ 140 h 591"/>
                <a:gd name="T54" fmla="*/ 140 w 603"/>
                <a:gd name="T55" fmla="*/ 69 h 591"/>
                <a:gd name="T56" fmla="*/ 71 w 603"/>
                <a:gd name="T57" fmla="*/ 140 h 591"/>
                <a:gd name="T58" fmla="*/ 392 w 603"/>
                <a:gd name="T59" fmla="*/ 285 h 591"/>
                <a:gd name="T60" fmla="*/ 392 w 603"/>
                <a:gd name="T61" fmla="*/ 280 h 591"/>
                <a:gd name="T62" fmla="*/ 81 w 603"/>
                <a:gd name="T63" fmla="*/ 280 h 591"/>
                <a:gd name="T64" fmla="*/ 81 w 603"/>
                <a:gd name="T65" fmla="*/ 323 h 591"/>
                <a:gd name="T66" fmla="*/ 356 w 603"/>
                <a:gd name="T67" fmla="*/ 323 h 591"/>
                <a:gd name="T68" fmla="*/ 392 w 603"/>
                <a:gd name="T69" fmla="*/ 285 h 591"/>
                <a:gd name="T70" fmla="*/ 332 w 603"/>
                <a:gd name="T71" fmla="*/ 363 h 591"/>
                <a:gd name="T72" fmla="*/ 81 w 603"/>
                <a:gd name="T73" fmla="*/ 363 h 591"/>
                <a:gd name="T74" fmla="*/ 81 w 603"/>
                <a:gd name="T75" fmla="*/ 404 h 591"/>
                <a:gd name="T76" fmla="*/ 320 w 603"/>
                <a:gd name="T77" fmla="*/ 404 h 591"/>
                <a:gd name="T78" fmla="*/ 332 w 603"/>
                <a:gd name="T79" fmla="*/ 363 h 591"/>
                <a:gd name="T80" fmla="*/ 81 w 603"/>
                <a:gd name="T81" fmla="*/ 489 h 591"/>
                <a:gd name="T82" fmla="*/ 299 w 603"/>
                <a:gd name="T83" fmla="*/ 489 h 591"/>
                <a:gd name="T84" fmla="*/ 311 w 603"/>
                <a:gd name="T85" fmla="*/ 449 h 591"/>
                <a:gd name="T86" fmla="*/ 81 w 603"/>
                <a:gd name="T87" fmla="*/ 449 h 591"/>
                <a:gd name="T88" fmla="*/ 81 w 603"/>
                <a:gd name="T89" fmla="*/ 489 h 591"/>
                <a:gd name="T90" fmla="*/ 81 w 603"/>
                <a:gd name="T91" fmla="*/ 489 h 591"/>
                <a:gd name="T92" fmla="*/ 81 w 603"/>
                <a:gd name="T93" fmla="*/ 4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3" h="591">
                  <a:moveTo>
                    <a:pt x="354" y="352"/>
                  </a:moveTo>
                  <a:lnTo>
                    <a:pt x="522" y="183"/>
                  </a:lnTo>
                  <a:lnTo>
                    <a:pt x="603" y="264"/>
                  </a:lnTo>
                  <a:lnTo>
                    <a:pt x="437" y="432"/>
                  </a:lnTo>
                  <a:lnTo>
                    <a:pt x="354" y="352"/>
                  </a:lnTo>
                  <a:moveTo>
                    <a:pt x="339" y="411"/>
                  </a:moveTo>
                  <a:lnTo>
                    <a:pt x="327" y="461"/>
                  </a:lnTo>
                  <a:lnTo>
                    <a:pt x="377" y="449"/>
                  </a:lnTo>
                  <a:lnTo>
                    <a:pt x="339" y="411"/>
                  </a:lnTo>
                  <a:moveTo>
                    <a:pt x="439" y="458"/>
                  </a:moveTo>
                  <a:lnTo>
                    <a:pt x="477" y="420"/>
                  </a:lnTo>
                  <a:lnTo>
                    <a:pt x="477" y="591"/>
                  </a:lnTo>
                  <a:lnTo>
                    <a:pt x="0" y="591"/>
                  </a:lnTo>
                  <a:lnTo>
                    <a:pt x="0" y="161"/>
                  </a:lnTo>
                  <a:lnTo>
                    <a:pt x="152" y="0"/>
                  </a:lnTo>
                  <a:lnTo>
                    <a:pt x="477" y="0"/>
                  </a:lnTo>
                  <a:lnTo>
                    <a:pt x="477" y="202"/>
                  </a:lnTo>
                  <a:lnTo>
                    <a:pt x="439" y="240"/>
                  </a:lnTo>
                  <a:lnTo>
                    <a:pt x="439" y="38"/>
                  </a:lnTo>
                  <a:lnTo>
                    <a:pt x="176" y="38"/>
                  </a:lnTo>
                  <a:lnTo>
                    <a:pt x="176" y="178"/>
                  </a:lnTo>
                  <a:lnTo>
                    <a:pt x="35" y="178"/>
                  </a:lnTo>
                  <a:lnTo>
                    <a:pt x="35" y="553"/>
                  </a:lnTo>
                  <a:lnTo>
                    <a:pt x="439" y="553"/>
                  </a:lnTo>
                  <a:lnTo>
                    <a:pt x="439" y="458"/>
                  </a:lnTo>
                  <a:moveTo>
                    <a:pt x="71" y="140"/>
                  </a:moveTo>
                  <a:lnTo>
                    <a:pt x="140" y="140"/>
                  </a:lnTo>
                  <a:lnTo>
                    <a:pt x="140" y="69"/>
                  </a:lnTo>
                  <a:lnTo>
                    <a:pt x="71" y="140"/>
                  </a:lnTo>
                  <a:moveTo>
                    <a:pt x="392" y="285"/>
                  </a:moveTo>
                  <a:lnTo>
                    <a:pt x="392" y="280"/>
                  </a:lnTo>
                  <a:lnTo>
                    <a:pt x="81" y="280"/>
                  </a:lnTo>
                  <a:lnTo>
                    <a:pt x="81" y="323"/>
                  </a:lnTo>
                  <a:lnTo>
                    <a:pt x="356" y="323"/>
                  </a:lnTo>
                  <a:lnTo>
                    <a:pt x="392" y="285"/>
                  </a:lnTo>
                  <a:moveTo>
                    <a:pt x="332" y="363"/>
                  </a:moveTo>
                  <a:lnTo>
                    <a:pt x="81" y="363"/>
                  </a:lnTo>
                  <a:lnTo>
                    <a:pt x="81" y="404"/>
                  </a:lnTo>
                  <a:lnTo>
                    <a:pt x="320" y="404"/>
                  </a:lnTo>
                  <a:lnTo>
                    <a:pt x="332" y="363"/>
                  </a:lnTo>
                  <a:moveTo>
                    <a:pt x="81" y="489"/>
                  </a:moveTo>
                  <a:lnTo>
                    <a:pt x="299" y="489"/>
                  </a:lnTo>
                  <a:lnTo>
                    <a:pt x="311" y="449"/>
                  </a:lnTo>
                  <a:lnTo>
                    <a:pt x="81" y="449"/>
                  </a:lnTo>
                  <a:lnTo>
                    <a:pt x="81" y="489"/>
                  </a:lnTo>
                  <a:moveTo>
                    <a:pt x="81" y="489"/>
                  </a:moveTo>
                  <a:lnTo>
                    <a:pt x="81" y="4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C00937-A38F-4832-BC1E-229133914DD1}"/>
              </a:ext>
            </a:extLst>
          </p:cNvPr>
          <p:cNvSpPr txBox="1"/>
          <p:nvPr/>
        </p:nvSpPr>
        <p:spPr>
          <a:xfrm>
            <a:off x="5943215" y="2589581"/>
            <a:ext cx="533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OUR	SERVICE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827DC-E8D7-4251-B8DF-C5AD99B3C19D}"/>
              </a:ext>
            </a:extLst>
          </p:cNvPr>
          <p:cNvSpPr txBox="1"/>
          <p:nvPr/>
        </p:nvSpPr>
        <p:spPr>
          <a:xfrm>
            <a:off x="6330180" y="3387360"/>
            <a:ext cx="4560070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sz="2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直播</a:t>
            </a:r>
            <a:r>
              <a:rPr lang="zh-TW" altLang="en-US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視訊</a:t>
            </a:r>
            <a:endParaRPr lang="en-US" altLang="zh-TW" sz="2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altLang="zh-TW" sz="2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濾鏡</a:t>
            </a:r>
            <a:endParaRPr lang="en-US" altLang="zh-TW" sz="2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en-US" sz="2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打</a:t>
            </a:r>
            <a:r>
              <a:rPr lang="zh-TW" altLang="en-US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賞</a:t>
            </a:r>
            <a:endParaRPr lang="en-US" altLang="zh-TW" sz="2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en-US" sz="2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聊天室</a:t>
            </a:r>
            <a:endParaRPr lang="en-US" altLang="zh-TW" sz="2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en-US" sz="2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動態</a:t>
            </a:r>
            <a:r>
              <a:rPr lang="zh-TW" altLang="en-US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歌詞</a:t>
            </a:r>
            <a:endParaRPr lang="en-US" sz="2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000"/>
              </a:lnSpc>
            </a:pPr>
            <a:endParaRPr lang="en-US" sz="2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9E9AFE-6180-41D3-ACB5-18E4A27FB1BD}"/>
              </a:ext>
            </a:extLst>
          </p:cNvPr>
          <p:cNvSpPr/>
          <p:nvPr/>
        </p:nvSpPr>
        <p:spPr>
          <a:xfrm>
            <a:off x="1752386" y="1970249"/>
            <a:ext cx="2489200" cy="2489200"/>
          </a:xfrm>
          <a:prstGeom prst="ellipse">
            <a:avLst/>
          </a:prstGeom>
          <a:solidFill>
            <a:srgbClr val="D8CFB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DA2C80-5B30-4261-BA75-E9CB21A87BDF}"/>
              </a:ext>
            </a:extLst>
          </p:cNvPr>
          <p:cNvSpPr/>
          <p:nvPr/>
        </p:nvSpPr>
        <p:spPr>
          <a:xfrm>
            <a:off x="375698" y="2589581"/>
            <a:ext cx="2489200" cy="2489200"/>
          </a:xfrm>
          <a:prstGeom prst="ellipse">
            <a:avLst/>
          </a:prstGeom>
          <a:solidFill>
            <a:srgbClr val="B9AF9D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8C31AB-714E-42FF-96A1-2E9037DEA18C}"/>
              </a:ext>
            </a:extLst>
          </p:cNvPr>
          <p:cNvSpPr/>
          <p:nvPr/>
        </p:nvSpPr>
        <p:spPr>
          <a:xfrm>
            <a:off x="396457" y="1344981"/>
            <a:ext cx="2489200" cy="2489200"/>
          </a:xfrm>
          <a:prstGeom prst="ellipse">
            <a:avLst/>
          </a:prstGeom>
          <a:solidFill>
            <a:srgbClr val="929292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779EA7-01C7-46A1-9EE2-1F0FD87BB7AE}"/>
              </a:ext>
            </a:extLst>
          </p:cNvPr>
          <p:cNvSpPr/>
          <p:nvPr/>
        </p:nvSpPr>
        <p:spPr>
          <a:xfrm>
            <a:off x="1322916" y="821030"/>
            <a:ext cx="2489200" cy="2489200"/>
          </a:xfrm>
          <a:prstGeom prst="ellipse">
            <a:avLst/>
          </a:prstGeom>
          <a:solidFill>
            <a:srgbClr val="D8CFB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8DD9D6-4300-482B-AE03-B43D9B2222AA}"/>
              </a:ext>
            </a:extLst>
          </p:cNvPr>
          <p:cNvSpPr/>
          <p:nvPr/>
        </p:nvSpPr>
        <p:spPr>
          <a:xfrm>
            <a:off x="2440730" y="3113532"/>
            <a:ext cx="2489200" cy="2489200"/>
          </a:xfrm>
          <a:prstGeom prst="ellipse">
            <a:avLst/>
          </a:prstGeom>
          <a:solidFill>
            <a:srgbClr val="B9AF9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6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3"/>
          <a:stretch/>
        </p:blipFill>
        <p:spPr>
          <a:xfrm>
            <a:off x="0" y="1125415"/>
            <a:ext cx="12192000" cy="5732585"/>
          </a:xfrm>
          <a:prstGeom prst="rect">
            <a:avLst/>
          </a:prstGeom>
        </p:spPr>
      </p:pic>
      <p:sp>
        <p:nvSpPr>
          <p:cNvPr id="4" name="TextBox 35">
            <a:extLst>
              <a:ext uri="{FF2B5EF4-FFF2-40B4-BE49-F238E27FC236}">
                <a16:creationId xmlns:a16="http://schemas.microsoft.com/office/drawing/2014/main" id="{6C15801E-9613-44BA-83D9-0D006FEED1EB}"/>
              </a:ext>
            </a:extLst>
          </p:cNvPr>
          <p:cNvSpPr txBox="1"/>
          <p:nvPr/>
        </p:nvSpPr>
        <p:spPr>
          <a:xfrm>
            <a:off x="2328701" y="279919"/>
            <a:ext cx="753459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bg2"/>
                </a:solidFill>
                <a:latin typeface="Montserrat ExtraBold"/>
                <a:ea typeface="微軟正黑體" pitchFamily="34" charset="-120"/>
              </a:rPr>
              <a:t>Result and Analysis</a:t>
            </a:r>
            <a:endParaRPr lang="en-US" sz="3500" b="1" dirty="0">
              <a:solidFill>
                <a:schemeClr val="bg2"/>
              </a:solidFill>
              <a:latin typeface="Montserrat ExtraBold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16623" y="2780620"/>
            <a:ext cx="6128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Video Stream &amp;&amp; Filter</a:t>
            </a:r>
            <a:endParaRPr lang="zh-TW" altLang="en-US" sz="4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12631" y="4338058"/>
            <a:ext cx="245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Donation</a:t>
            </a:r>
            <a:endParaRPr lang="zh-TW" altLang="en-US" sz="4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15109" y="5045944"/>
            <a:ext cx="2089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Subtitle</a:t>
            </a:r>
            <a:endParaRPr lang="zh-TW" altLang="en-US" sz="4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61484" y="3283821"/>
            <a:ext cx="293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Chat Room</a:t>
            </a:r>
            <a:endParaRPr lang="zh-TW" altLang="en-US" sz="4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橢圓形圖說文字 2"/>
          <p:cNvSpPr/>
          <p:nvPr/>
        </p:nvSpPr>
        <p:spPr>
          <a:xfrm>
            <a:off x="1573823" y="3244362"/>
            <a:ext cx="3094892" cy="1037492"/>
          </a:xfrm>
          <a:prstGeom prst="wedgeEllipseCallout">
            <a:avLst>
              <a:gd name="adj1" fmla="val -22253"/>
              <a:gd name="adj2" fmla="val -807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+mn-ea"/>
              </a:rPr>
              <a:t>Filter is so fun~~ </a:t>
            </a:r>
            <a:r>
              <a:rPr lang="en-US" altLang="zh-TW" dirty="0" err="1" smtClean="0">
                <a:latin typeface="+mn-ea"/>
              </a:rPr>
              <a:t>HaHaHa</a:t>
            </a:r>
            <a:r>
              <a:rPr lang="en-US" altLang="zh-TW" dirty="0" smtClean="0">
                <a:latin typeface="+mn-ea"/>
              </a:rPr>
              <a:t>~~</a:t>
            </a:r>
            <a:endParaRPr lang="zh-TW" altLang="en-US" dirty="0">
              <a:latin typeface="+mn-ea"/>
            </a:endParaRPr>
          </a:p>
        </p:txBody>
      </p:sp>
      <p:sp>
        <p:nvSpPr>
          <p:cNvPr id="4" name="橢圓形圖說文字 3"/>
          <p:cNvSpPr/>
          <p:nvPr/>
        </p:nvSpPr>
        <p:spPr>
          <a:xfrm>
            <a:off x="5656385" y="3244362"/>
            <a:ext cx="3619500" cy="1037492"/>
          </a:xfrm>
          <a:prstGeom prst="wedgeEllipseCallout">
            <a:avLst>
              <a:gd name="adj1" fmla="val -36458"/>
              <a:gd name="adj2" fmla="val -637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+mn-ea"/>
              </a:rPr>
              <a:t>When can I hang up…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923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857385" y="1132742"/>
            <a:ext cx="10311850" cy="545165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451116" y="1361663"/>
            <a:ext cx="9193696" cy="5039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/>
          <p:nvPr/>
        </p:nvCxnSpPr>
        <p:spPr>
          <a:xfrm flipV="1">
            <a:off x="5277676" y="3684775"/>
            <a:ext cx="902035" cy="559236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38117" y="6159642"/>
            <a:ext cx="563564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D38D81-3233-4EBC-B1F3-A1A46DC6F5E4}"/>
              </a:ext>
            </a:extLst>
          </p:cNvPr>
          <p:cNvSpPr txBox="1"/>
          <p:nvPr/>
        </p:nvSpPr>
        <p:spPr>
          <a:xfrm>
            <a:off x="0" y="407743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系</a:t>
            </a:r>
            <a:r>
              <a:rPr lang="en-US" altLang="zh-TW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zh-TW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統</a:t>
            </a:r>
            <a:r>
              <a:rPr lang="en-US" altLang="zh-TW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zh-TW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架</a:t>
            </a:r>
            <a:r>
              <a:rPr lang="en-US" altLang="zh-TW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zh-TW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構</a:t>
            </a:r>
            <a:endParaRPr 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8572732" y="2702963"/>
            <a:ext cx="1700764" cy="1738644"/>
            <a:chOff x="2855359" y="2275456"/>
            <a:chExt cx="1700764" cy="1738644"/>
          </a:xfrm>
        </p:grpSpPr>
        <p:sp>
          <p:nvSpPr>
            <p:cNvPr id="42" name="Oval 57">
              <a:extLst>
                <a:ext uri="{FF2B5EF4-FFF2-40B4-BE49-F238E27FC236}">
                  <a16:creationId xmlns:a16="http://schemas.microsoft.com/office/drawing/2014/main" id="{D145F253-46D8-4DA8-96AE-404483525C66}"/>
                </a:ext>
              </a:extLst>
            </p:cNvPr>
            <p:cNvSpPr/>
            <p:nvPr/>
          </p:nvSpPr>
          <p:spPr>
            <a:xfrm>
              <a:off x="2855359" y="2275456"/>
              <a:ext cx="1687160" cy="1738644"/>
            </a:xfrm>
            <a:prstGeom prst="ellipse">
              <a:avLst/>
            </a:prstGeom>
            <a:solidFill>
              <a:srgbClr val="B9A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62">
              <a:extLst>
                <a:ext uri="{FF2B5EF4-FFF2-40B4-BE49-F238E27FC236}">
                  <a16:creationId xmlns:a16="http://schemas.microsoft.com/office/drawing/2014/main" id="{1D0D3D69-CF16-411A-A46B-DD63011F19A9}"/>
                </a:ext>
              </a:extLst>
            </p:cNvPr>
            <p:cNvSpPr txBox="1"/>
            <p:nvPr/>
          </p:nvSpPr>
          <p:spPr>
            <a:xfrm>
              <a:off x="2868963" y="2891979"/>
              <a:ext cx="1687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3200" dirty="0" smtClean="0">
                  <a:solidFill>
                    <a:schemeClr val="bg1">
                      <a:lumMod val="95000"/>
                    </a:schemeClr>
                  </a:solidFill>
                  <a:latin typeface="Montserrat Light"/>
                  <a:ea typeface="+mj-ea"/>
                </a:rPr>
                <a:t>RTMP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Montserrat Light"/>
                <a:ea typeface="+mj-ea"/>
              </a:endParaRPr>
            </a:p>
          </p:txBody>
        </p:sp>
      </p:grpSp>
      <p:sp>
        <p:nvSpPr>
          <p:cNvPr id="44" name="Oval 56">
            <a:extLst>
              <a:ext uri="{FF2B5EF4-FFF2-40B4-BE49-F238E27FC236}">
                <a16:creationId xmlns:a16="http://schemas.microsoft.com/office/drawing/2014/main" id="{D1A11CE9-3D17-4406-9093-59A73D5267D4}"/>
              </a:ext>
            </a:extLst>
          </p:cNvPr>
          <p:cNvSpPr/>
          <p:nvPr/>
        </p:nvSpPr>
        <p:spPr>
          <a:xfrm>
            <a:off x="6179711" y="2702963"/>
            <a:ext cx="1687160" cy="1738644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62">
            <a:extLst>
              <a:ext uri="{FF2B5EF4-FFF2-40B4-BE49-F238E27FC236}">
                <a16:creationId xmlns:a16="http://schemas.microsoft.com/office/drawing/2014/main" id="{1D0D3D69-CF16-411A-A46B-DD63011F19A9}"/>
              </a:ext>
            </a:extLst>
          </p:cNvPr>
          <p:cNvSpPr txBox="1"/>
          <p:nvPr/>
        </p:nvSpPr>
        <p:spPr>
          <a:xfrm>
            <a:off x="6179711" y="3319486"/>
            <a:ext cx="168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err="1" smtClean="0">
                <a:solidFill>
                  <a:schemeClr val="bg1">
                    <a:lumMod val="95000"/>
                  </a:schemeClr>
                </a:solidFill>
                <a:latin typeface="Montserrat Light"/>
                <a:ea typeface="+mj-ea"/>
              </a:rPr>
              <a:t>Nginx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Montserrat Light"/>
              <a:ea typeface="+mj-ea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179711" y="4520784"/>
            <a:ext cx="1687160" cy="1738644"/>
            <a:chOff x="4154841" y="2342289"/>
            <a:chExt cx="1687160" cy="1738644"/>
          </a:xfrm>
        </p:grpSpPr>
        <p:sp>
          <p:nvSpPr>
            <p:cNvPr id="41" name="Oval 58">
              <a:extLst>
                <a:ext uri="{FF2B5EF4-FFF2-40B4-BE49-F238E27FC236}">
                  <a16:creationId xmlns:a16="http://schemas.microsoft.com/office/drawing/2014/main" id="{10968FC5-FF61-492F-BAA0-9523AFE93F37}"/>
                </a:ext>
              </a:extLst>
            </p:cNvPr>
            <p:cNvSpPr/>
            <p:nvPr/>
          </p:nvSpPr>
          <p:spPr>
            <a:xfrm>
              <a:off x="4154841" y="2342289"/>
              <a:ext cx="1687160" cy="1738644"/>
            </a:xfrm>
            <a:prstGeom prst="ellipse">
              <a:avLst/>
            </a:prstGeom>
            <a:solidFill>
              <a:srgbClr val="D8C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62">
              <a:extLst>
                <a:ext uri="{FF2B5EF4-FFF2-40B4-BE49-F238E27FC236}">
                  <a16:creationId xmlns:a16="http://schemas.microsoft.com/office/drawing/2014/main" id="{1D0D3D69-CF16-411A-A46B-DD63011F19A9}"/>
                </a:ext>
              </a:extLst>
            </p:cNvPr>
            <p:cNvSpPr txBox="1"/>
            <p:nvPr/>
          </p:nvSpPr>
          <p:spPr>
            <a:xfrm>
              <a:off x="4154841" y="2958812"/>
              <a:ext cx="1687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3200" dirty="0" smtClean="0">
                  <a:solidFill>
                    <a:schemeClr val="bg1">
                      <a:lumMod val="95000"/>
                    </a:schemeClr>
                  </a:solidFill>
                  <a:latin typeface="Montserrat Light"/>
                  <a:ea typeface="+mj-ea"/>
                </a:rPr>
                <a:t>PHP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Montserrat Light"/>
                <a:ea typeface="+mj-ea"/>
              </a:endParaRPr>
            </a:p>
          </p:txBody>
        </p:sp>
      </p:grpSp>
      <p:sp>
        <p:nvSpPr>
          <p:cNvPr id="27" name="Oval 57">
            <a:extLst>
              <a:ext uri="{FF2B5EF4-FFF2-40B4-BE49-F238E27FC236}">
                <a16:creationId xmlns:a16="http://schemas.microsoft.com/office/drawing/2014/main" id="{D145F253-46D8-4DA8-96AE-404483525C66}"/>
              </a:ext>
            </a:extLst>
          </p:cNvPr>
          <p:cNvSpPr/>
          <p:nvPr/>
        </p:nvSpPr>
        <p:spPr>
          <a:xfrm>
            <a:off x="2447586" y="3864672"/>
            <a:ext cx="2989115" cy="1153869"/>
          </a:xfrm>
          <a:prstGeom prst="ellipse">
            <a:avLst/>
          </a:prstGeom>
          <a:solidFill>
            <a:srgbClr val="B9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1D0D3D69-CF16-411A-A46B-DD63011F19A9}"/>
              </a:ext>
            </a:extLst>
          </p:cNvPr>
          <p:cNvSpPr txBox="1"/>
          <p:nvPr/>
        </p:nvSpPr>
        <p:spPr>
          <a:xfrm>
            <a:off x="3141650" y="3864672"/>
            <a:ext cx="1687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Montserrat Light"/>
                <a:ea typeface="+mj-ea"/>
              </a:rPr>
              <a:t>Web Server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Montserrat Light"/>
              <a:ea typeface="+mj-ea"/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D1A11CE9-3D17-4406-9093-59A73D5267D4}"/>
              </a:ext>
            </a:extLst>
          </p:cNvPr>
          <p:cNvSpPr/>
          <p:nvPr/>
        </p:nvSpPr>
        <p:spPr>
          <a:xfrm>
            <a:off x="2447586" y="1716677"/>
            <a:ext cx="2989115" cy="1125434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62">
            <a:extLst>
              <a:ext uri="{FF2B5EF4-FFF2-40B4-BE49-F238E27FC236}">
                <a16:creationId xmlns:a16="http://schemas.microsoft.com/office/drawing/2014/main" id="{1D0D3D69-CF16-411A-A46B-DD63011F19A9}"/>
              </a:ext>
            </a:extLst>
          </p:cNvPr>
          <p:cNvSpPr txBox="1"/>
          <p:nvPr/>
        </p:nvSpPr>
        <p:spPr>
          <a:xfrm>
            <a:off x="2447586" y="1764893"/>
            <a:ext cx="3038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200" dirty="0" smtClean="0">
                <a:solidFill>
                  <a:schemeClr val="bg1">
                    <a:lumMod val="95000"/>
                  </a:schemeClr>
                </a:solidFill>
                <a:latin typeface="Montserrat Light"/>
                <a:ea typeface="+mj-ea"/>
              </a:rPr>
              <a:t>Signaling Server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Montserrat Light"/>
              <a:ea typeface="+mj-ea"/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5277676" y="4671393"/>
            <a:ext cx="902035" cy="586409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62">
            <a:extLst>
              <a:ext uri="{FF2B5EF4-FFF2-40B4-BE49-F238E27FC236}">
                <a16:creationId xmlns:a16="http://schemas.microsoft.com/office/drawing/2014/main" id="{1D0D3D69-CF16-411A-A46B-DD63011F19A9}"/>
              </a:ext>
            </a:extLst>
          </p:cNvPr>
          <p:cNvSpPr txBox="1"/>
          <p:nvPr/>
        </p:nvSpPr>
        <p:spPr>
          <a:xfrm>
            <a:off x="8957652" y="5722082"/>
            <a:ext cx="168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200" dirty="0" err="1" smtClean="0">
                <a:solidFill>
                  <a:schemeClr val="bg2">
                    <a:lumMod val="25000"/>
                  </a:schemeClr>
                </a:solidFill>
                <a:latin typeface="Montserrat Light"/>
                <a:ea typeface="+mj-ea"/>
              </a:rPr>
              <a:t>Docker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Montserrat Light"/>
              <a:ea typeface="+mj-ea"/>
            </a:endParaRPr>
          </a:p>
        </p:txBody>
      </p:sp>
      <p:sp>
        <p:nvSpPr>
          <p:cNvPr id="49" name="TextBox 62">
            <a:extLst>
              <a:ext uri="{FF2B5EF4-FFF2-40B4-BE49-F238E27FC236}">
                <a16:creationId xmlns:a16="http://schemas.microsoft.com/office/drawing/2014/main" id="{1D0D3D69-CF16-411A-A46B-DD63011F19A9}"/>
              </a:ext>
            </a:extLst>
          </p:cNvPr>
          <p:cNvSpPr txBox="1"/>
          <p:nvPr/>
        </p:nvSpPr>
        <p:spPr>
          <a:xfrm>
            <a:off x="10075806" y="5115043"/>
            <a:ext cx="1687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  <a:latin typeface="Montserrat Light"/>
                <a:ea typeface="+mj-ea"/>
              </a:rPr>
              <a:t>E</a:t>
            </a:r>
          </a:p>
          <a:p>
            <a:pPr algn="ctr"/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  <a:latin typeface="Montserrat Light"/>
                <a:ea typeface="+mj-ea"/>
              </a:rPr>
              <a:t>C</a:t>
            </a:r>
          </a:p>
          <a:p>
            <a:pPr algn="ctr"/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  <a:latin typeface="Montserrat Light"/>
                <a:ea typeface="+mj-ea"/>
              </a:rPr>
              <a:t>2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Montserrat Light"/>
              <a:ea typeface="+mj-ea"/>
            </a:endParaRPr>
          </a:p>
        </p:txBody>
      </p:sp>
      <p:cxnSp>
        <p:nvCxnSpPr>
          <p:cNvPr id="24" name="直線接點 23"/>
          <p:cNvCxnSpPr>
            <a:stCxn id="47" idx="3"/>
          </p:cNvCxnSpPr>
          <p:nvPr/>
        </p:nvCxnSpPr>
        <p:spPr>
          <a:xfrm flipV="1">
            <a:off x="7866871" y="3611873"/>
            <a:ext cx="694064" cy="1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0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63562" y="428625"/>
            <a:ext cx="8370887" cy="6000750"/>
          </a:xfrm>
          <a:prstGeom prst="rect">
            <a:avLst/>
          </a:prstGeom>
          <a:solidFill>
            <a:schemeClr val="tx1">
              <a:lumMod val="75000"/>
              <a:lumOff val="2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1286696" y="1830604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spc="3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設計理念</a:t>
            </a:r>
            <a:endParaRPr lang="en-US" sz="3500" b="1" spc="3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8AC95C-ABEE-402F-9B5F-C41D3B7AADFB}"/>
              </a:ext>
            </a:extLst>
          </p:cNvPr>
          <p:cNvSpPr txBox="1"/>
          <p:nvPr/>
        </p:nvSpPr>
        <p:spPr>
          <a:xfrm>
            <a:off x="1405229" y="2743200"/>
            <a:ext cx="5685604" cy="2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spc="3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目標客群是初學的開發者</a:t>
            </a:r>
            <a:endParaRPr lang="en-US" altLang="zh-TW" sz="2000" spc="3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spc="3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以極簡輕鬆的風格來呈現</a:t>
            </a:r>
            <a:endParaRPr lang="en-US" altLang="zh-TW" sz="2000" spc="3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spc="3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望吸引初學開發者的興趣</a:t>
            </a:r>
            <a:endParaRPr lang="en-US" altLang="zh-TW" sz="2000" spc="3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spc="3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簡單的方式實現輕量化及</a:t>
            </a:r>
            <a:endParaRPr lang="en-US" altLang="zh-TW" sz="2000" spc="3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spc="3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低延遲的目的。</a:t>
            </a:r>
            <a:endParaRPr lang="en-US" sz="2000" spc="3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80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9276" y="5978514"/>
            <a:ext cx="563564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15801E-9613-44BA-83D9-0D006FEED1EB}"/>
              </a:ext>
            </a:extLst>
          </p:cNvPr>
          <p:cNvSpPr txBox="1"/>
          <p:nvPr/>
        </p:nvSpPr>
        <p:spPr>
          <a:xfrm>
            <a:off x="4459727" y="298489"/>
            <a:ext cx="32845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系統服務功能</a:t>
            </a:r>
            <a:endParaRPr lang="en-US" sz="35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0" y="1183994"/>
            <a:ext cx="9872133" cy="584775"/>
            <a:chOff x="0" y="1514207"/>
            <a:chExt cx="9872133" cy="58477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E4B1C0-1BE2-41BD-8955-D2E1DE3F823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70003"/>
              <a:ext cx="3039533" cy="1588"/>
            </a:xfrm>
            <a:prstGeom prst="straightConnector1">
              <a:avLst/>
            </a:prstGeom>
            <a:ln w="952500">
              <a:solidFill>
                <a:srgbClr val="929292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428488" y="1514207"/>
              <a:ext cx="2107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視訊</a:t>
              </a:r>
              <a:endParaRPr 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784C60-1FB7-4479-9C90-8A97155FA580}"/>
                </a:ext>
              </a:extLst>
            </p:cNvPr>
            <p:cNvSpPr txBox="1"/>
            <p:nvPr/>
          </p:nvSpPr>
          <p:spPr>
            <a:xfrm>
              <a:off x="3172403" y="1574350"/>
              <a:ext cx="669973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在我們的網頁中能簡單地達到天涯若比鄰的視訊功能。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0" y="1948233"/>
            <a:ext cx="10752667" cy="710963"/>
            <a:chOff x="0" y="2278446"/>
            <a:chExt cx="10752667" cy="71096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39E757A-3522-40AF-9169-367A938793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709333"/>
              <a:ext cx="3310467" cy="1588"/>
            </a:xfrm>
            <a:prstGeom prst="straightConnector1">
              <a:avLst/>
            </a:prstGeom>
            <a:ln w="952500">
              <a:solidFill>
                <a:srgbClr val="758187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428488" y="2404634"/>
              <a:ext cx="2107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打賞</a:t>
              </a:r>
              <a:endParaRPr 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9B784C60-1FB7-4479-9C90-8A97155FA580}"/>
                </a:ext>
              </a:extLst>
            </p:cNvPr>
            <p:cNvSpPr txBox="1"/>
            <p:nvPr/>
          </p:nvSpPr>
          <p:spPr>
            <a:xfrm>
              <a:off x="3451803" y="2278446"/>
              <a:ext cx="730086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以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HTML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、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PHP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、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JS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、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CSS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實現打賞功能，使用者可以按下按鈕給予不同程度的打賞，打賞的同時產生不同等級的點數及動畫。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0" y="2984199"/>
            <a:ext cx="11209867" cy="724863"/>
            <a:chOff x="0" y="3314412"/>
            <a:chExt cx="11209867" cy="72486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C628B1E-C2BC-4B87-9ECA-3B4DC66C33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06800"/>
              <a:ext cx="3642567" cy="1588"/>
            </a:xfrm>
            <a:prstGeom prst="straightConnector1">
              <a:avLst/>
            </a:prstGeom>
            <a:ln w="952500">
              <a:solidFill>
                <a:srgbClr val="B9AF9D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428488" y="3314412"/>
              <a:ext cx="2107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字幕</a:t>
              </a:r>
              <a:endParaRPr 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1" name="TextBox 36">
              <a:extLst>
                <a:ext uri="{FF2B5EF4-FFF2-40B4-BE49-F238E27FC236}">
                  <a16:creationId xmlns:a16="http://schemas.microsoft.com/office/drawing/2014/main" id="{9B784C60-1FB7-4479-9C90-8A97155FA580}"/>
                </a:ext>
              </a:extLst>
            </p:cNvPr>
            <p:cNvSpPr txBox="1"/>
            <p:nvPr/>
          </p:nvSpPr>
          <p:spPr>
            <a:xfrm>
              <a:off x="3909003" y="3433981"/>
              <a:ext cx="730086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以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HTML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、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PHP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、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JS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、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CSS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實現跑馬燈字幕功能，就算直播主口齒不清，你還是可以知道直播主再唱什麼。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-10367" y="3900164"/>
            <a:ext cx="11618168" cy="721687"/>
            <a:chOff x="-10367" y="4230377"/>
            <a:chExt cx="11618168" cy="721687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A257A2E-B0F3-428C-806C-181B54EFFE29}"/>
                </a:ext>
              </a:extLst>
            </p:cNvPr>
            <p:cNvCxnSpPr>
              <a:cxnSpLocks/>
            </p:cNvCxnSpPr>
            <p:nvPr/>
          </p:nvCxnSpPr>
          <p:spPr>
            <a:xfrm>
              <a:off x="-10367" y="4521177"/>
              <a:ext cx="4023567" cy="1588"/>
            </a:xfrm>
            <a:prstGeom prst="straightConnector1">
              <a:avLst/>
            </a:prstGeom>
            <a:ln w="952500">
              <a:solidFill>
                <a:srgbClr val="D8CFB6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428488" y="4230377"/>
              <a:ext cx="2107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聊天室</a:t>
              </a:r>
              <a:endParaRPr 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46" name="TextBox 36">
              <a:extLst>
                <a:ext uri="{FF2B5EF4-FFF2-40B4-BE49-F238E27FC236}">
                  <a16:creationId xmlns:a16="http://schemas.microsoft.com/office/drawing/2014/main" id="{9B784C60-1FB7-4479-9C90-8A97155FA580}"/>
                </a:ext>
              </a:extLst>
            </p:cNvPr>
            <p:cNvSpPr txBox="1"/>
            <p:nvPr/>
          </p:nvSpPr>
          <p:spPr>
            <a:xfrm>
              <a:off x="4306937" y="4346770"/>
              <a:ext cx="730086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以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HTML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、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PHP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、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JS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、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CSS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實現聊天室功能，透過聊天與直播主互動，拉近肥宅與直播主的距離。 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-10367" y="4721011"/>
            <a:ext cx="11863700" cy="723275"/>
            <a:chOff x="-10367" y="5051224"/>
            <a:chExt cx="11863700" cy="723275"/>
          </a:xfrm>
        </p:grpSpPr>
        <p:cxnSp>
          <p:nvCxnSpPr>
            <p:cNvPr id="49" name="Straight Arrow Connector 4">
              <a:extLst>
                <a:ext uri="{FF2B5EF4-FFF2-40B4-BE49-F238E27FC236}">
                  <a16:creationId xmlns:a16="http://schemas.microsoft.com/office/drawing/2014/main" id="{B1E4B1C0-1BE2-41BD-8955-D2E1DE3F8234}"/>
                </a:ext>
              </a:extLst>
            </p:cNvPr>
            <p:cNvCxnSpPr>
              <a:cxnSpLocks/>
            </p:cNvCxnSpPr>
            <p:nvPr/>
          </p:nvCxnSpPr>
          <p:spPr>
            <a:xfrm>
              <a:off x="-10367" y="5342024"/>
              <a:ext cx="4470094" cy="1588"/>
            </a:xfrm>
            <a:prstGeom prst="straightConnector1">
              <a:avLst/>
            </a:prstGeom>
            <a:ln w="952500">
              <a:solidFill>
                <a:srgbClr val="929292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36">
              <a:extLst>
                <a:ext uri="{FF2B5EF4-FFF2-40B4-BE49-F238E27FC236}">
                  <a16:creationId xmlns:a16="http://schemas.microsoft.com/office/drawing/2014/main" id="{9B784C60-1FB7-4479-9C90-8A97155FA580}"/>
                </a:ext>
              </a:extLst>
            </p:cNvPr>
            <p:cNvSpPr txBox="1"/>
            <p:nvPr/>
          </p:nvSpPr>
          <p:spPr>
            <a:xfrm>
              <a:off x="4775200" y="5169205"/>
              <a:ext cx="7078133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其中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Proxy server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使用</a:t>
              </a:r>
              <a:r>
                <a:rPr lang="en-US" altLang="zh-TW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Nginx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實現，能平衡負載、預防節點故障導致服務中斷。</a:t>
              </a:r>
              <a:endParaRPr lang="en-US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7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132544" y="5051224"/>
              <a:ext cx="4327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Load Balancing</a:t>
              </a:r>
              <a:endParaRPr lang="en-US" sz="3200" b="1" dirty="0">
                <a:solidFill>
                  <a:srgbClr val="D8CFB6"/>
                </a:solidFill>
                <a:latin typeface="Montserrat Light"/>
                <a:ea typeface="微軟正黑體" pitchFamily="34" charset="-120"/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-10367" y="5584373"/>
            <a:ext cx="12425098" cy="605294"/>
            <a:chOff x="-10367" y="5584373"/>
            <a:chExt cx="12425098" cy="605294"/>
          </a:xfrm>
        </p:grpSpPr>
        <p:cxnSp>
          <p:nvCxnSpPr>
            <p:cNvPr id="61" name="Straight Arrow Connector 51">
              <a:extLst>
                <a:ext uri="{FF2B5EF4-FFF2-40B4-BE49-F238E27FC236}">
                  <a16:creationId xmlns:a16="http://schemas.microsoft.com/office/drawing/2014/main" id="{E39E757A-3522-40AF-9169-367A93879356}"/>
                </a:ext>
              </a:extLst>
            </p:cNvPr>
            <p:cNvCxnSpPr>
              <a:cxnSpLocks/>
            </p:cNvCxnSpPr>
            <p:nvPr/>
          </p:nvCxnSpPr>
          <p:spPr>
            <a:xfrm>
              <a:off x="-10367" y="5875173"/>
              <a:ext cx="5124234" cy="1588"/>
            </a:xfrm>
            <a:prstGeom prst="straightConnector1">
              <a:avLst/>
            </a:prstGeom>
            <a:ln w="952500">
              <a:solidFill>
                <a:srgbClr val="758187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147187" y="5584373"/>
              <a:ext cx="28923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err="1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Docker</a:t>
              </a:r>
              <a:r>
                <a:rPr lang="zh-TW" altLang="en-US" sz="3200" b="1" dirty="0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 </a:t>
              </a:r>
              <a:r>
                <a:rPr lang="zh-TW" altLang="en-US" sz="3200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化</a:t>
              </a:r>
              <a:endParaRPr 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9B784C60-1FB7-4479-9C90-8A97155FA580}"/>
                </a:ext>
              </a:extLst>
            </p:cNvPr>
            <p:cNvSpPr txBox="1"/>
            <p:nvPr/>
          </p:nvSpPr>
          <p:spPr>
            <a:xfrm>
              <a:off x="5113867" y="5584373"/>
              <a:ext cx="730086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將伺服器容器化，即可運行在任何有</a:t>
              </a:r>
              <a:r>
                <a:rPr lang="en-US" altLang="zh-TW" sz="2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Docker</a:t>
              </a:r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環境的作業系統，提高可移植性。</a:t>
              </a:r>
              <a:endParaRPr lang="en-US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07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E1BE739-D888-4754-8F0E-6AB2BB084B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9276" y="6308727"/>
            <a:ext cx="563564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9AE7-C2C3-4F36-A449-324A496B53D1}"/>
              </a:ext>
            </a:extLst>
          </p:cNvPr>
          <p:cNvSpPr txBox="1"/>
          <p:nvPr/>
        </p:nvSpPr>
        <p:spPr>
          <a:xfrm>
            <a:off x="4731897" y="2167116"/>
            <a:ext cx="533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Project </a:t>
            </a:r>
            <a:r>
              <a:rPr lang="en-US" altLang="zh-TW" sz="3500" b="1" dirty="0" smtClean="0">
                <a:solidFill>
                  <a:schemeClr val="bg1"/>
                </a:solidFill>
                <a:latin typeface="Montserrat ExtraBold" panose="00000900000000000000" pitchFamily="50" charset="0"/>
              </a:rPr>
              <a:t>A</a:t>
            </a:r>
            <a:r>
              <a:rPr lang="en-US" sz="3500" b="1" dirty="0" smtClean="0">
                <a:solidFill>
                  <a:schemeClr val="bg1"/>
                </a:solidFill>
                <a:latin typeface="Montserrat ExtraBold" panose="00000900000000000000" pitchFamily="50" charset="0"/>
              </a:rPr>
              <a:t>dvantage</a:t>
            </a:r>
            <a:endParaRPr lang="en-US" sz="35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911AD5D6-5C4C-4E5E-BB4E-653F06B7B8CC}"/>
              </a:ext>
            </a:extLst>
          </p:cNvPr>
          <p:cNvSpPr/>
          <p:nvPr/>
        </p:nvSpPr>
        <p:spPr>
          <a:xfrm>
            <a:off x="1520339" y="2167116"/>
            <a:ext cx="2627548" cy="2714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6" h="21586" extrusionOk="0">
                <a:moveTo>
                  <a:pt x="4903" y="1"/>
                </a:moveTo>
                <a:cubicBezTo>
                  <a:pt x="4460" y="16"/>
                  <a:pt x="4093" y="167"/>
                  <a:pt x="3880" y="394"/>
                </a:cubicBezTo>
                <a:cubicBezTo>
                  <a:pt x="3648" y="643"/>
                  <a:pt x="3613" y="965"/>
                  <a:pt x="3793" y="1221"/>
                </a:cubicBezTo>
                <a:lnTo>
                  <a:pt x="5752" y="3133"/>
                </a:lnTo>
                <a:cubicBezTo>
                  <a:pt x="6005" y="3377"/>
                  <a:pt x="6082" y="3684"/>
                  <a:pt x="5982" y="4061"/>
                </a:cubicBezTo>
                <a:cubicBezTo>
                  <a:pt x="5779" y="4824"/>
                  <a:pt x="4852" y="5709"/>
                  <a:pt x="4039" y="5918"/>
                </a:cubicBezTo>
                <a:cubicBezTo>
                  <a:pt x="3815" y="5976"/>
                  <a:pt x="3515" y="6003"/>
                  <a:pt x="3317" y="5800"/>
                </a:cubicBezTo>
                <a:lnTo>
                  <a:pt x="1398" y="3935"/>
                </a:lnTo>
                <a:lnTo>
                  <a:pt x="1366" y="3912"/>
                </a:lnTo>
                <a:cubicBezTo>
                  <a:pt x="1028" y="3648"/>
                  <a:pt x="657" y="3611"/>
                  <a:pt x="375" y="3809"/>
                </a:cubicBezTo>
                <a:cubicBezTo>
                  <a:pt x="-80" y="4130"/>
                  <a:pt x="-122" y="4940"/>
                  <a:pt x="256" y="6036"/>
                </a:cubicBezTo>
                <a:cubicBezTo>
                  <a:pt x="869" y="7813"/>
                  <a:pt x="2723" y="9419"/>
                  <a:pt x="3841" y="9995"/>
                </a:cubicBezTo>
                <a:cubicBezTo>
                  <a:pt x="4445" y="10305"/>
                  <a:pt x="4977" y="10220"/>
                  <a:pt x="5450" y="10144"/>
                </a:cubicBezTo>
                <a:cubicBezTo>
                  <a:pt x="6026" y="10052"/>
                  <a:pt x="6480" y="9981"/>
                  <a:pt x="7092" y="10483"/>
                </a:cubicBezTo>
                <a:lnTo>
                  <a:pt x="8218" y="11576"/>
                </a:lnTo>
                <a:lnTo>
                  <a:pt x="8718" y="11065"/>
                </a:lnTo>
                <a:lnTo>
                  <a:pt x="7568" y="9955"/>
                </a:lnTo>
                <a:cubicBezTo>
                  <a:pt x="6684" y="9230"/>
                  <a:pt x="5940" y="9355"/>
                  <a:pt x="5339" y="9452"/>
                </a:cubicBezTo>
                <a:cubicBezTo>
                  <a:pt x="4905" y="9521"/>
                  <a:pt x="4560" y="9576"/>
                  <a:pt x="4166" y="9373"/>
                </a:cubicBezTo>
                <a:cubicBezTo>
                  <a:pt x="2993" y="8770"/>
                  <a:pt x="1421" y="7233"/>
                  <a:pt x="930" y="5808"/>
                </a:cubicBezTo>
                <a:cubicBezTo>
                  <a:pt x="590" y="4821"/>
                  <a:pt x="741" y="4430"/>
                  <a:pt x="779" y="4392"/>
                </a:cubicBezTo>
                <a:cubicBezTo>
                  <a:pt x="785" y="4389"/>
                  <a:pt x="838" y="4398"/>
                  <a:pt x="914" y="4455"/>
                </a:cubicBezTo>
                <a:lnTo>
                  <a:pt x="2810" y="6296"/>
                </a:lnTo>
                <a:cubicBezTo>
                  <a:pt x="3144" y="6641"/>
                  <a:pt x="3645" y="6752"/>
                  <a:pt x="4221" y="6603"/>
                </a:cubicBezTo>
                <a:cubicBezTo>
                  <a:pt x="5282" y="6330"/>
                  <a:pt x="6403" y="5249"/>
                  <a:pt x="6672" y="4242"/>
                </a:cubicBezTo>
                <a:cubicBezTo>
                  <a:pt x="6837" y="3623"/>
                  <a:pt x="6686" y="3048"/>
                  <a:pt x="6251" y="2629"/>
                </a:cubicBezTo>
                <a:lnTo>
                  <a:pt x="4427" y="859"/>
                </a:lnTo>
                <a:cubicBezTo>
                  <a:pt x="4464" y="828"/>
                  <a:pt x="4527" y="781"/>
                  <a:pt x="4634" y="748"/>
                </a:cubicBezTo>
                <a:cubicBezTo>
                  <a:pt x="5017" y="632"/>
                  <a:pt x="5545" y="741"/>
                  <a:pt x="6037" y="1032"/>
                </a:cubicBezTo>
                <a:cubicBezTo>
                  <a:pt x="7373" y="1819"/>
                  <a:pt x="9402" y="3876"/>
                  <a:pt x="9479" y="5124"/>
                </a:cubicBezTo>
                <a:cubicBezTo>
                  <a:pt x="9516" y="5435"/>
                  <a:pt x="9489" y="5699"/>
                  <a:pt x="9463" y="5958"/>
                </a:cubicBezTo>
                <a:cubicBezTo>
                  <a:pt x="9405" y="6523"/>
                  <a:pt x="9348" y="7112"/>
                  <a:pt x="10058" y="7791"/>
                </a:cubicBezTo>
                <a:lnTo>
                  <a:pt x="11136" y="8814"/>
                </a:lnTo>
                <a:lnTo>
                  <a:pt x="11628" y="8303"/>
                </a:lnTo>
                <a:lnTo>
                  <a:pt x="10549" y="7280"/>
                </a:lnTo>
                <a:cubicBezTo>
                  <a:pt x="10090" y="6840"/>
                  <a:pt x="10124" y="6550"/>
                  <a:pt x="10177" y="6029"/>
                </a:cubicBezTo>
                <a:cubicBezTo>
                  <a:pt x="10206" y="5745"/>
                  <a:pt x="10238" y="5421"/>
                  <a:pt x="10193" y="5053"/>
                </a:cubicBezTo>
                <a:cubicBezTo>
                  <a:pt x="10093" y="3418"/>
                  <a:pt x="7665" y="1167"/>
                  <a:pt x="6394" y="418"/>
                </a:cubicBezTo>
                <a:cubicBezTo>
                  <a:pt x="5862" y="104"/>
                  <a:pt x="5346" y="-14"/>
                  <a:pt x="4903" y="1"/>
                </a:cubicBezTo>
                <a:close/>
                <a:moveTo>
                  <a:pt x="20002" y="2275"/>
                </a:moveTo>
                <a:lnTo>
                  <a:pt x="19637" y="2393"/>
                </a:lnTo>
                <a:cubicBezTo>
                  <a:pt x="19093" y="2532"/>
                  <a:pt x="18166" y="2803"/>
                  <a:pt x="17964" y="3054"/>
                </a:cubicBezTo>
                <a:lnTo>
                  <a:pt x="7187" y="13717"/>
                </a:lnTo>
                <a:lnTo>
                  <a:pt x="6537" y="13064"/>
                </a:lnTo>
                <a:lnTo>
                  <a:pt x="1485" y="18061"/>
                </a:lnTo>
                <a:cubicBezTo>
                  <a:pt x="810" y="18708"/>
                  <a:pt x="593" y="19556"/>
                  <a:pt x="906" y="20327"/>
                </a:cubicBezTo>
                <a:cubicBezTo>
                  <a:pt x="1213" y="21079"/>
                  <a:pt x="1960" y="21586"/>
                  <a:pt x="2770" y="21586"/>
                </a:cubicBezTo>
                <a:cubicBezTo>
                  <a:pt x="3325" y="21586"/>
                  <a:pt x="3870" y="21360"/>
                  <a:pt x="4348" y="20917"/>
                </a:cubicBezTo>
                <a:lnTo>
                  <a:pt x="9400" y="15912"/>
                </a:lnTo>
                <a:lnTo>
                  <a:pt x="8765" y="15275"/>
                </a:lnTo>
                <a:cubicBezTo>
                  <a:pt x="8765" y="15275"/>
                  <a:pt x="19574" y="4573"/>
                  <a:pt x="19574" y="4573"/>
                </a:cubicBezTo>
                <a:cubicBezTo>
                  <a:pt x="19770" y="4324"/>
                  <a:pt x="20079" y="3098"/>
                  <a:pt x="20137" y="2857"/>
                </a:cubicBezTo>
                <a:lnTo>
                  <a:pt x="20232" y="2487"/>
                </a:lnTo>
                <a:cubicBezTo>
                  <a:pt x="20248" y="2425"/>
                  <a:pt x="20224" y="2358"/>
                  <a:pt x="20177" y="2314"/>
                </a:cubicBezTo>
                <a:cubicBezTo>
                  <a:pt x="20129" y="2271"/>
                  <a:pt x="20064" y="2256"/>
                  <a:pt x="20002" y="2275"/>
                </a:cubicBezTo>
                <a:close/>
                <a:moveTo>
                  <a:pt x="19344" y="2771"/>
                </a:moveTo>
                <a:lnTo>
                  <a:pt x="18622" y="3266"/>
                </a:lnTo>
                <a:cubicBezTo>
                  <a:pt x="18542" y="3322"/>
                  <a:pt x="18527" y="3431"/>
                  <a:pt x="18583" y="3510"/>
                </a:cubicBezTo>
                <a:cubicBezTo>
                  <a:pt x="18638" y="3590"/>
                  <a:pt x="18748" y="3612"/>
                  <a:pt x="18829" y="3558"/>
                </a:cubicBezTo>
                <a:lnTo>
                  <a:pt x="19376" y="3172"/>
                </a:lnTo>
                <a:lnTo>
                  <a:pt x="19043" y="3754"/>
                </a:lnTo>
                <a:cubicBezTo>
                  <a:pt x="18994" y="3838"/>
                  <a:pt x="19022" y="3942"/>
                  <a:pt x="19106" y="3990"/>
                </a:cubicBezTo>
                <a:cubicBezTo>
                  <a:pt x="19134" y="4007"/>
                  <a:pt x="19163" y="4014"/>
                  <a:pt x="19193" y="4014"/>
                </a:cubicBezTo>
                <a:cubicBezTo>
                  <a:pt x="19254" y="4014"/>
                  <a:pt x="19311" y="3983"/>
                  <a:pt x="19344" y="3928"/>
                </a:cubicBezTo>
                <a:lnTo>
                  <a:pt x="19669" y="3377"/>
                </a:lnTo>
                <a:cubicBezTo>
                  <a:pt x="19549" y="3806"/>
                  <a:pt x="19431" y="4163"/>
                  <a:pt x="19376" y="4234"/>
                </a:cubicBezTo>
                <a:lnTo>
                  <a:pt x="8678" y="14826"/>
                </a:lnTo>
                <a:cubicBezTo>
                  <a:pt x="8678" y="14826"/>
                  <a:pt x="7615" y="13772"/>
                  <a:pt x="7615" y="13772"/>
                </a:cubicBezTo>
                <a:lnTo>
                  <a:pt x="18321" y="3172"/>
                </a:lnTo>
                <a:cubicBezTo>
                  <a:pt x="18396" y="3084"/>
                  <a:pt x="18849" y="2918"/>
                  <a:pt x="19344" y="2771"/>
                </a:cubicBezTo>
                <a:close/>
                <a:moveTo>
                  <a:pt x="14174" y="10758"/>
                </a:moveTo>
                <a:lnTo>
                  <a:pt x="13674" y="11262"/>
                </a:lnTo>
                <a:lnTo>
                  <a:pt x="20058" y="17541"/>
                </a:lnTo>
                <a:cubicBezTo>
                  <a:pt x="20543" y="18034"/>
                  <a:pt x="20717" y="18668"/>
                  <a:pt x="20541" y="19288"/>
                </a:cubicBezTo>
                <a:cubicBezTo>
                  <a:pt x="20378" y="19865"/>
                  <a:pt x="19947" y="20303"/>
                  <a:pt x="19415" y="20437"/>
                </a:cubicBezTo>
                <a:cubicBezTo>
                  <a:pt x="18833" y="20583"/>
                  <a:pt x="18190" y="20341"/>
                  <a:pt x="17599" y="19737"/>
                </a:cubicBezTo>
                <a:lnTo>
                  <a:pt x="11279" y="13630"/>
                </a:lnTo>
                <a:lnTo>
                  <a:pt x="10779" y="14142"/>
                </a:lnTo>
                <a:lnTo>
                  <a:pt x="17092" y="20232"/>
                </a:lnTo>
                <a:cubicBezTo>
                  <a:pt x="17705" y="20859"/>
                  <a:pt x="18394" y="21193"/>
                  <a:pt x="19074" y="21193"/>
                </a:cubicBezTo>
                <a:cubicBezTo>
                  <a:pt x="19247" y="21193"/>
                  <a:pt x="19420" y="21172"/>
                  <a:pt x="19590" y="21130"/>
                </a:cubicBezTo>
                <a:cubicBezTo>
                  <a:pt x="20368" y="20934"/>
                  <a:pt x="20999" y="20297"/>
                  <a:pt x="21231" y="19477"/>
                </a:cubicBezTo>
                <a:cubicBezTo>
                  <a:pt x="21478" y="18607"/>
                  <a:pt x="21238" y="17720"/>
                  <a:pt x="20565" y="17038"/>
                </a:cubicBezTo>
                <a:lnTo>
                  <a:pt x="14174" y="10758"/>
                </a:lnTo>
                <a:close/>
                <a:moveTo>
                  <a:pt x="6584" y="14102"/>
                </a:moveTo>
                <a:lnTo>
                  <a:pt x="6822" y="14338"/>
                </a:lnTo>
                <a:cubicBezTo>
                  <a:pt x="6830" y="14354"/>
                  <a:pt x="6841" y="14373"/>
                  <a:pt x="6854" y="14386"/>
                </a:cubicBezTo>
                <a:cubicBezTo>
                  <a:pt x="6867" y="14399"/>
                  <a:pt x="6878" y="14409"/>
                  <a:pt x="6894" y="14417"/>
                </a:cubicBezTo>
                <a:lnTo>
                  <a:pt x="8440" y="15944"/>
                </a:lnTo>
                <a:cubicBezTo>
                  <a:pt x="8440" y="15944"/>
                  <a:pt x="3896" y="20445"/>
                  <a:pt x="3896" y="20445"/>
                </a:cubicBezTo>
                <a:cubicBezTo>
                  <a:pt x="3561" y="20755"/>
                  <a:pt x="3189" y="20917"/>
                  <a:pt x="2818" y="20917"/>
                </a:cubicBezTo>
                <a:cubicBezTo>
                  <a:pt x="2295" y="20917"/>
                  <a:pt x="1811" y="20586"/>
                  <a:pt x="1612" y="20099"/>
                </a:cubicBezTo>
                <a:cubicBezTo>
                  <a:pt x="1408" y="19598"/>
                  <a:pt x="1562" y="19062"/>
                  <a:pt x="2032" y="18611"/>
                </a:cubicBezTo>
                <a:lnTo>
                  <a:pt x="6584" y="14102"/>
                </a:lnTo>
                <a:close/>
                <a:moveTo>
                  <a:pt x="16513" y="16054"/>
                </a:moveTo>
                <a:cubicBezTo>
                  <a:pt x="16259" y="16054"/>
                  <a:pt x="16045" y="16258"/>
                  <a:pt x="16045" y="16510"/>
                </a:cubicBezTo>
                <a:cubicBezTo>
                  <a:pt x="16045" y="16763"/>
                  <a:pt x="16259" y="16967"/>
                  <a:pt x="16513" y="16967"/>
                </a:cubicBezTo>
                <a:cubicBezTo>
                  <a:pt x="16767" y="16967"/>
                  <a:pt x="16973" y="16763"/>
                  <a:pt x="16973" y="16510"/>
                </a:cubicBezTo>
                <a:cubicBezTo>
                  <a:pt x="16973" y="16258"/>
                  <a:pt x="16767" y="16054"/>
                  <a:pt x="16513" y="16054"/>
                </a:cubicBezTo>
                <a:close/>
                <a:moveTo>
                  <a:pt x="17639" y="17140"/>
                </a:moveTo>
                <a:cubicBezTo>
                  <a:pt x="17385" y="17140"/>
                  <a:pt x="17179" y="17344"/>
                  <a:pt x="17179" y="17596"/>
                </a:cubicBezTo>
                <a:cubicBezTo>
                  <a:pt x="17179" y="17849"/>
                  <a:pt x="17385" y="18061"/>
                  <a:pt x="17639" y="18061"/>
                </a:cubicBezTo>
                <a:cubicBezTo>
                  <a:pt x="17893" y="18061"/>
                  <a:pt x="18099" y="17849"/>
                  <a:pt x="18099" y="17596"/>
                </a:cubicBezTo>
                <a:cubicBezTo>
                  <a:pt x="18099" y="17344"/>
                  <a:pt x="17893" y="17140"/>
                  <a:pt x="17639" y="17140"/>
                </a:cubicBezTo>
                <a:close/>
                <a:moveTo>
                  <a:pt x="18765" y="18234"/>
                </a:moveTo>
                <a:cubicBezTo>
                  <a:pt x="18511" y="18234"/>
                  <a:pt x="18305" y="18438"/>
                  <a:pt x="18305" y="18690"/>
                </a:cubicBezTo>
                <a:cubicBezTo>
                  <a:pt x="18305" y="18942"/>
                  <a:pt x="18511" y="19147"/>
                  <a:pt x="18765" y="19147"/>
                </a:cubicBezTo>
                <a:cubicBezTo>
                  <a:pt x="19019" y="19147"/>
                  <a:pt x="19225" y="18942"/>
                  <a:pt x="19225" y="18690"/>
                </a:cubicBezTo>
                <a:cubicBezTo>
                  <a:pt x="19225" y="18438"/>
                  <a:pt x="19019" y="18234"/>
                  <a:pt x="18765" y="182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矩形 6"/>
          <p:cNvSpPr/>
          <p:nvPr/>
        </p:nvSpPr>
        <p:spPr>
          <a:xfrm>
            <a:off x="4731897" y="3126353"/>
            <a:ext cx="6096000" cy="11324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spc="3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以上的功能都是用輕量的方式實現，以達到容器順暢運行的目的</a:t>
            </a:r>
            <a:endParaRPr lang="en-US" altLang="en-US" sz="2400" b="1" spc="3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52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9276" y="6437934"/>
            <a:ext cx="563564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D38D81-3233-4EBC-B1F3-A1A46DC6F5E4}"/>
              </a:ext>
            </a:extLst>
          </p:cNvPr>
          <p:cNvSpPr txBox="1"/>
          <p:nvPr/>
        </p:nvSpPr>
        <p:spPr>
          <a:xfrm>
            <a:off x="0" y="403510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想拿到這門課的學分需具備的能力</a:t>
            </a:r>
            <a:endParaRPr lang="en-US" sz="35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C9188590-9F2A-4E11-801A-DAA6238F7F94}"/>
              </a:ext>
            </a:extLst>
          </p:cNvPr>
          <p:cNvSpPr/>
          <p:nvPr/>
        </p:nvSpPr>
        <p:spPr>
          <a:xfrm>
            <a:off x="1193008" y="5088841"/>
            <a:ext cx="2623618" cy="97155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群組 91"/>
          <p:cNvGrpSpPr/>
          <p:nvPr/>
        </p:nvGrpSpPr>
        <p:grpSpPr>
          <a:xfrm>
            <a:off x="1193008" y="1202641"/>
            <a:ext cx="10713132" cy="4857750"/>
            <a:chOff x="1193008" y="1202641"/>
            <a:chExt cx="10713132" cy="4857750"/>
          </a:xfrm>
        </p:grpSpPr>
        <p:grpSp>
          <p:nvGrpSpPr>
            <p:cNvPr id="91" name="群組 90"/>
            <p:cNvGrpSpPr/>
            <p:nvPr/>
          </p:nvGrpSpPr>
          <p:grpSpPr>
            <a:xfrm>
              <a:off x="1193008" y="1202641"/>
              <a:ext cx="5247236" cy="3886200"/>
              <a:chOff x="1193008" y="1202641"/>
              <a:chExt cx="5247236" cy="38862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188590-9F2A-4E11-801A-DAA6238F7F94}"/>
                  </a:ext>
                </a:extLst>
              </p:cNvPr>
              <p:cNvSpPr/>
              <p:nvPr/>
            </p:nvSpPr>
            <p:spPr>
              <a:xfrm>
                <a:off x="1193008" y="1202641"/>
                <a:ext cx="2623618" cy="971550"/>
              </a:xfrm>
              <a:prstGeom prst="rect">
                <a:avLst/>
              </a:prstGeom>
              <a:solidFill>
                <a:srgbClr val="9292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8297EFE-1729-46B6-B942-F9A394D5EBC4}"/>
                  </a:ext>
                </a:extLst>
              </p:cNvPr>
              <p:cNvSpPr/>
              <p:nvPr/>
            </p:nvSpPr>
            <p:spPr>
              <a:xfrm>
                <a:off x="3816626" y="2174191"/>
                <a:ext cx="2623618" cy="971550"/>
              </a:xfrm>
              <a:prstGeom prst="rect">
                <a:avLst/>
              </a:prstGeom>
              <a:solidFill>
                <a:srgbClr val="7581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4B87576-4618-48C5-928E-90C2641AC028}"/>
                  </a:ext>
                </a:extLst>
              </p:cNvPr>
              <p:cNvSpPr/>
              <p:nvPr/>
            </p:nvSpPr>
            <p:spPr>
              <a:xfrm>
                <a:off x="1193008" y="3145741"/>
                <a:ext cx="2623618" cy="971550"/>
              </a:xfrm>
              <a:prstGeom prst="rect">
                <a:avLst/>
              </a:prstGeom>
              <a:solidFill>
                <a:srgbClr val="B6AF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FFE645A-8BB4-4F4B-9CEE-06CACAAA9CD2}"/>
                  </a:ext>
                </a:extLst>
              </p:cNvPr>
              <p:cNvSpPr/>
              <p:nvPr/>
            </p:nvSpPr>
            <p:spPr>
              <a:xfrm>
                <a:off x="3816626" y="4117291"/>
                <a:ext cx="2623618" cy="971550"/>
              </a:xfrm>
              <a:prstGeom prst="rect">
                <a:avLst/>
              </a:prstGeom>
              <a:solidFill>
                <a:srgbClr val="D8C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1193009" y="1377392"/>
              <a:ext cx="284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JavaScript</a:t>
              </a:r>
              <a:endParaRPr lang="en-US" sz="3200" b="1" dirty="0">
                <a:solidFill>
                  <a:srgbClr val="D8CFB6"/>
                </a:solidFill>
                <a:latin typeface="Montserrat Light"/>
                <a:ea typeface="微軟正黑體" pitchFamily="34" charset="-120"/>
              </a:endParaRPr>
            </a:p>
          </p:txBody>
        </p:sp>
        <p:sp>
          <p:nvSpPr>
            <p:cNvPr id="42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3816627" y="2317468"/>
              <a:ext cx="284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HTML</a:t>
              </a:r>
              <a:endParaRPr lang="en-US" sz="3200" b="1" dirty="0">
                <a:solidFill>
                  <a:srgbClr val="D8CFB6"/>
                </a:solidFill>
                <a:latin typeface="Montserrat Light"/>
                <a:ea typeface="微軟正黑體" pitchFamily="34" charset="-120"/>
              </a:endParaRPr>
            </a:p>
          </p:txBody>
        </p:sp>
        <p:sp>
          <p:nvSpPr>
            <p:cNvPr id="43" name="Rectangle 52">
              <a:extLst>
                <a:ext uri="{FF2B5EF4-FFF2-40B4-BE49-F238E27FC236}">
                  <a16:creationId xmlns:a16="http://schemas.microsoft.com/office/drawing/2014/main" id="{18297EFE-1729-46B6-B942-F9A394D5EBC4}"/>
                </a:ext>
              </a:extLst>
            </p:cNvPr>
            <p:cNvSpPr/>
            <p:nvPr/>
          </p:nvSpPr>
          <p:spPr>
            <a:xfrm>
              <a:off x="6440244" y="5088841"/>
              <a:ext cx="2623618" cy="971550"/>
            </a:xfrm>
            <a:prstGeom prst="rect">
              <a:avLst/>
            </a:prstGeom>
            <a:solidFill>
              <a:srgbClr val="758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1193009" y="3329605"/>
              <a:ext cx="284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PHP</a:t>
              </a:r>
              <a:endParaRPr lang="en-US" sz="3200" b="1" dirty="0">
                <a:solidFill>
                  <a:srgbClr val="D8CFB6"/>
                </a:solidFill>
                <a:latin typeface="Montserrat Light"/>
                <a:ea typeface="微軟正黑體" pitchFamily="34" charset="-120"/>
              </a:endParaRPr>
            </a:p>
          </p:txBody>
        </p:sp>
        <p:sp>
          <p:nvSpPr>
            <p:cNvPr id="47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3816627" y="4295335"/>
              <a:ext cx="284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CSS</a:t>
              </a:r>
              <a:endParaRPr lang="en-US" sz="3200" b="1" dirty="0">
                <a:solidFill>
                  <a:srgbClr val="D8CFB6"/>
                </a:solidFill>
                <a:latin typeface="Montserrat Light"/>
                <a:ea typeface="微軟正黑體" pitchFamily="34" charset="-120"/>
              </a:endParaRPr>
            </a:p>
          </p:txBody>
        </p:sp>
        <p:sp>
          <p:nvSpPr>
            <p:cNvPr id="48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1193009" y="5309126"/>
              <a:ext cx="284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pc="300" dirty="0" err="1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Docker</a:t>
              </a:r>
              <a:endParaRPr lang="en-US" sz="3200" b="1" spc="300" dirty="0">
                <a:solidFill>
                  <a:srgbClr val="D8CFB6"/>
                </a:solidFill>
                <a:latin typeface="Montserrat Light"/>
                <a:ea typeface="微軟正黑體" pitchFamily="34" charset="-120"/>
              </a:endParaRPr>
            </a:p>
          </p:txBody>
        </p:sp>
        <p:sp>
          <p:nvSpPr>
            <p:cNvPr id="50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6440244" y="5313142"/>
              <a:ext cx="284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spc="300" dirty="0" err="1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WebRTC</a:t>
              </a:r>
              <a:endParaRPr lang="en-US" sz="3200" b="1" spc="300" dirty="0">
                <a:solidFill>
                  <a:srgbClr val="D8CFB6"/>
                </a:solidFill>
                <a:latin typeface="Montserrat Light"/>
                <a:ea typeface="微軟正黑體" pitchFamily="34" charset="-120"/>
              </a:endParaRPr>
            </a:p>
          </p:txBody>
        </p:sp>
        <p:sp>
          <p:nvSpPr>
            <p:cNvPr id="51" name="Rectangle 2">
              <a:extLst>
                <a:ext uri="{FF2B5EF4-FFF2-40B4-BE49-F238E27FC236}">
                  <a16:creationId xmlns:a16="http://schemas.microsoft.com/office/drawing/2014/main" id="{C9188590-9F2A-4E11-801A-DAA6238F7F94}"/>
                </a:ext>
              </a:extLst>
            </p:cNvPr>
            <p:cNvSpPr/>
            <p:nvPr/>
          </p:nvSpPr>
          <p:spPr>
            <a:xfrm>
              <a:off x="6440244" y="1202641"/>
              <a:ext cx="2623618" cy="971550"/>
            </a:xfrm>
            <a:prstGeom prst="rect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6440244" y="1377392"/>
              <a:ext cx="284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spc="300" dirty="0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自學能力</a:t>
              </a:r>
              <a:endParaRPr lang="en-US" sz="3200" b="1" spc="300" dirty="0">
                <a:solidFill>
                  <a:srgbClr val="D8CFB6"/>
                </a:solidFill>
                <a:latin typeface="Montserrat Light"/>
                <a:ea typeface="微軟正黑體" pitchFamily="34" charset="-120"/>
              </a:endParaRPr>
            </a:p>
          </p:txBody>
        </p:sp>
        <p:sp>
          <p:nvSpPr>
            <p:cNvPr id="60" name="Rectangle 53">
              <a:extLst>
                <a:ext uri="{FF2B5EF4-FFF2-40B4-BE49-F238E27FC236}">
                  <a16:creationId xmlns:a16="http://schemas.microsoft.com/office/drawing/2014/main" id="{F4B87576-4618-48C5-928E-90C2641AC028}"/>
                </a:ext>
              </a:extLst>
            </p:cNvPr>
            <p:cNvSpPr/>
            <p:nvPr/>
          </p:nvSpPr>
          <p:spPr>
            <a:xfrm>
              <a:off x="6440244" y="3145741"/>
              <a:ext cx="2623618" cy="971550"/>
            </a:xfrm>
            <a:prstGeom prst="rect">
              <a:avLst/>
            </a:prstGeom>
            <a:solidFill>
              <a:srgbClr val="B6A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6440244" y="3329605"/>
              <a:ext cx="284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Server</a:t>
              </a:r>
              <a:endParaRPr lang="en-US" sz="3200" b="1" dirty="0">
                <a:solidFill>
                  <a:srgbClr val="D8CFB6"/>
                </a:solidFill>
                <a:latin typeface="Montserrat Light"/>
                <a:ea typeface="微軟正黑體" pitchFamily="34" charset="-120"/>
              </a:endParaRPr>
            </a:p>
          </p:txBody>
        </p:sp>
        <p:sp>
          <p:nvSpPr>
            <p:cNvPr id="77" name="Rectangle 52">
              <a:extLst>
                <a:ext uri="{FF2B5EF4-FFF2-40B4-BE49-F238E27FC236}">
                  <a16:creationId xmlns:a16="http://schemas.microsoft.com/office/drawing/2014/main" id="{18297EFE-1729-46B6-B942-F9A394D5EBC4}"/>
                </a:ext>
              </a:extLst>
            </p:cNvPr>
            <p:cNvSpPr/>
            <p:nvPr/>
          </p:nvSpPr>
          <p:spPr>
            <a:xfrm>
              <a:off x="9063862" y="2174191"/>
              <a:ext cx="2623618" cy="971550"/>
            </a:xfrm>
            <a:prstGeom prst="rect">
              <a:avLst/>
            </a:prstGeom>
            <a:solidFill>
              <a:srgbClr val="758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54">
              <a:extLst>
                <a:ext uri="{FF2B5EF4-FFF2-40B4-BE49-F238E27FC236}">
                  <a16:creationId xmlns:a16="http://schemas.microsoft.com/office/drawing/2014/main" id="{BFFE645A-8BB4-4F4B-9CEE-06CACAAA9CD2}"/>
                </a:ext>
              </a:extLst>
            </p:cNvPr>
            <p:cNvSpPr/>
            <p:nvPr/>
          </p:nvSpPr>
          <p:spPr>
            <a:xfrm>
              <a:off x="9063862" y="4117291"/>
              <a:ext cx="2623618" cy="971550"/>
            </a:xfrm>
            <a:prstGeom prst="rect">
              <a:avLst/>
            </a:prstGeom>
            <a:solidFill>
              <a:srgbClr val="D8C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9063862" y="2317468"/>
              <a:ext cx="284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JQuery</a:t>
              </a:r>
              <a:endParaRPr lang="en-US" sz="3200" b="1" dirty="0">
                <a:solidFill>
                  <a:srgbClr val="D8CFB6"/>
                </a:solidFill>
                <a:latin typeface="Montserrat Light"/>
                <a:ea typeface="微軟正黑體" pitchFamily="34" charset="-120"/>
              </a:endParaRPr>
            </a:p>
          </p:txBody>
        </p:sp>
        <p:sp>
          <p:nvSpPr>
            <p:cNvPr id="90" name="TextBox 109">
              <a:extLst>
                <a:ext uri="{FF2B5EF4-FFF2-40B4-BE49-F238E27FC236}">
                  <a16:creationId xmlns:a16="http://schemas.microsoft.com/office/drawing/2014/main" id="{85F16CCD-2EAE-48CA-8A95-9172E36278E8}"/>
                </a:ext>
              </a:extLst>
            </p:cNvPr>
            <p:cNvSpPr txBox="1"/>
            <p:nvPr/>
          </p:nvSpPr>
          <p:spPr>
            <a:xfrm>
              <a:off x="9063862" y="4067596"/>
              <a:ext cx="28422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  <a:latin typeface="Montserrat Light"/>
                  <a:ea typeface="微軟正黑體" pitchFamily="34" charset="-120"/>
                </a:rPr>
                <a:t>Load Balancing</a:t>
              </a:r>
              <a:endParaRPr lang="en-US" sz="3200" b="1" dirty="0">
                <a:solidFill>
                  <a:srgbClr val="D8CFB6"/>
                </a:solidFill>
                <a:latin typeface="Montserrat Light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6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 - Multi 1 - Br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30353</TotalTime>
  <Words>585</Words>
  <Application>Microsoft Office PowerPoint</Application>
  <PresentationFormat>寬螢幕</PresentationFormat>
  <Paragraphs>152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Montserrat</vt:lpstr>
      <vt:lpstr>Montserrat Black</vt:lpstr>
      <vt:lpstr>Montserrat ExtraBold</vt:lpstr>
      <vt:lpstr>Montserrat Light</vt:lpstr>
      <vt:lpstr>微軟正黑體</vt:lpstr>
      <vt:lpstr>Arial</vt:lpstr>
      <vt:lpstr>Arial Rounded MT Bold</vt:lpstr>
      <vt:lpstr>Calibri</vt:lpstr>
      <vt:lpstr>Digit - Multi 1 - Bright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jojowei</cp:lastModifiedBy>
  <cp:revision>4825</cp:revision>
  <dcterms:created xsi:type="dcterms:W3CDTF">2015-09-24T05:44:04Z</dcterms:created>
  <dcterms:modified xsi:type="dcterms:W3CDTF">2021-01-03T10:57:18Z</dcterms:modified>
</cp:coreProperties>
</file>